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106" d="100"/>
          <a:sy n="106" d="100"/>
        </p:scale>
        <p:origin x="543" y="2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298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 r="46875"/>
          <a:stretch>
            <a:fillRect/>
          </a:stretch>
        </p:blipFill>
        <p:spPr>
          <a:xfrm>
            <a:off x="0" y="0"/>
            <a:ext cx="485775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1077841"/>
            <a:ext cx="4286250" cy="5029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3294" b="1" dirty="0">
                <a:solidFill>
                  <a:srgbClr val="1A1A1A"/>
                </a:solidFill>
              </a:rPr>
              <a:t>[Cégnév]</a:t>
            </a:r>
            <a:endParaRPr lang="en-US" sz="3294" dirty="0"/>
          </a:p>
        </p:txBody>
      </p:sp>
      <p:sp>
        <p:nvSpPr>
          <p:cNvPr id="4" name="Text 1"/>
          <p:cNvSpPr/>
          <p:nvPr/>
        </p:nvSpPr>
        <p:spPr>
          <a:xfrm>
            <a:off x="571500" y="1809350"/>
            <a:ext cx="3571875" cy="62507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333333"/>
                </a:solidFill>
              </a:rPr>
              <a:t>[Egymondatos leírás: Mit csinálsz, kinek, miért?]</a:t>
            </a:r>
            <a:endParaRPr lang="en-US" sz="1602" dirty="0"/>
          </a:p>
        </p:txBody>
      </p:sp>
      <p:sp>
        <p:nvSpPr>
          <p:cNvPr id="5" name="Text 2"/>
          <p:cNvSpPr/>
          <p:nvPr/>
        </p:nvSpPr>
        <p:spPr>
          <a:xfrm>
            <a:off x="571500" y="2891628"/>
            <a:ext cx="4286250" cy="6171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1A1A1A"/>
                </a:solidFill>
              </a:rPr>
              <a:t>Kapcsolat:</a:t>
            </a:r>
            <a:r>
              <a:rPr lang="en-US" sz="942" dirty="0">
                <a:solidFill>
                  <a:srgbClr val="333333"/>
                </a:solidFill>
              </a:rPr>
              <a:t>
 [Név] | [Email]
 [LinkedIn profil]</a:t>
            </a:r>
            <a:endParaRPr lang="en-US" sz="885" dirty="0"/>
          </a:p>
        </p:txBody>
      </p:sp>
      <p:pic>
        <p:nvPicPr>
          <p:cNvPr id="8" name="Graphic 7" descr="Graph paper with calculator, ruler, highlighter, and pencils">
            <a:extLst>
              <a:ext uri="{FF2B5EF4-FFF2-40B4-BE49-F238E27FC236}">
                <a16:creationId xmlns:a16="http://schemas.microsoft.com/office/drawing/2014/main" id="{B0C454B0-C7D3-18CB-413F-FDA75CC014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57750" y="0"/>
            <a:ext cx="428625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585788"/>
            <a:ext cx="8572500" cy="46613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1A1A1A"/>
                </a:solidFill>
              </a:rPr>
              <a:t>A Csapat</a:t>
            </a:r>
            <a:endParaRPr lang="en-US" sz="2436" dirty="0"/>
          </a:p>
        </p:txBody>
      </p:sp>
      <p:sp>
        <p:nvSpPr>
          <p:cNvPr id="4" name="Text 1"/>
          <p:cNvSpPr/>
          <p:nvPr/>
        </p:nvSpPr>
        <p:spPr>
          <a:xfrm>
            <a:off x="571500" y="1680567"/>
            <a:ext cx="2476481" cy="27324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1A1A1A"/>
                </a:solidFill>
              </a:rPr>
              <a:t>[Alapító 1]</a:t>
            </a:r>
            <a:endParaRPr lang="en-US" sz="1397" dirty="0"/>
          </a:p>
        </p:txBody>
      </p:sp>
      <p:sp>
        <p:nvSpPr>
          <p:cNvPr id="5" name="Text 2"/>
          <p:cNvSpPr/>
          <p:nvPr/>
        </p:nvSpPr>
        <p:spPr>
          <a:xfrm>
            <a:off x="571500" y="2010966"/>
            <a:ext cx="2476481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kern="0" spc="1" dirty="0">
                <a:solidFill>
                  <a:srgbClr val="E63946"/>
                </a:solidFill>
              </a:rPr>
              <a:t>CEO &amp; Üzletfejlesztés</a:t>
            </a:r>
            <a:endParaRPr lang="en-US" sz="885" dirty="0"/>
          </a:p>
        </p:txBody>
      </p:sp>
      <p:sp>
        <p:nvSpPr>
          <p:cNvPr id="6" name="Text 3"/>
          <p:cNvSpPr/>
          <p:nvPr/>
        </p:nvSpPr>
        <p:spPr>
          <a:xfrm>
            <a:off x="571500" y="2328863"/>
            <a:ext cx="2476481" cy="54859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4" dirty="0">
                <a:solidFill>
                  <a:srgbClr val="333333"/>
                </a:solidFill>
              </a:rPr>
              <a:t>10+ év tapasztalat a fintech szektorban. Korábban a [Cégnév] növekedéséért felelt, sikeres exit tapasztalattal rendelkezik.</a:t>
            </a:r>
            <a:endParaRPr lang="en-US" sz="834" dirty="0"/>
          </a:p>
        </p:txBody>
      </p:sp>
      <p:sp>
        <p:nvSpPr>
          <p:cNvPr id="7" name="Text 4"/>
          <p:cNvSpPr/>
          <p:nvPr/>
        </p:nvSpPr>
        <p:spPr>
          <a:xfrm>
            <a:off x="3333731" y="1680567"/>
            <a:ext cx="2476509" cy="27324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1A1A1A"/>
                </a:solidFill>
              </a:rPr>
              <a:t>[Alapító 2]</a:t>
            </a:r>
            <a:endParaRPr lang="en-US" sz="1397" dirty="0"/>
          </a:p>
        </p:txBody>
      </p:sp>
      <p:sp>
        <p:nvSpPr>
          <p:cNvPr id="8" name="Text 5"/>
          <p:cNvSpPr/>
          <p:nvPr/>
        </p:nvSpPr>
        <p:spPr>
          <a:xfrm>
            <a:off x="3333731" y="2010966"/>
            <a:ext cx="2476509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kern="0" spc="1" dirty="0">
                <a:solidFill>
                  <a:srgbClr val="E63946"/>
                </a:solidFill>
              </a:rPr>
              <a:t>CTO &amp; Technológia</a:t>
            </a:r>
            <a:endParaRPr lang="en-US" sz="885" dirty="0"/>
          </a:p>
        </p:txBody>
      </p:sp>
      <p:sp>
        <p:nvSpPr>
          <p:cNvPr id="9" name="Text 6"/>
          <p:cNvSpPr/>
          <p:nvPr/>
        </p:nvSpPr>
        <p:spPr>
          <a:xfrm>
            <a:off x="3333731" y="2328863"/>
            <a:ext cx="2476509" cy="54859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4" dirty="0">
                <a:solidFill>
                  <a:srgbClr val="333333"/>
                </a:solidFill>
              </a:rPr>
              <a:t>Full-stack fejlesztő, az automatizált rendszerek szakértője. Korábban vezető fejlesztő volt nemzetközi SaaS projektekben.</a:t>
            </a:r>
            <a:endParaRPr lang="en-US" sz="834" dirty="0"/>
          </a:p>
        </p:txBody>
      </p:sp>
      <p:sp>
        <p:nvSpPr>
          <p:cNvPr id="10" name="Text 7"/>
          <p:cNvSpPr/>
          <p:nvPr/>
        </p:nvSpPr>
        <p:spPr>
          <a:xfrm>
            <a:off x="6095991" y="1680567"/>
            <a:ext cx="2476481" cy="27324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1A1A1A"/>
                </a:solidFill>
              </a:rPr>
              <a:t>[Alapító 3]</a:t>
            </a:r>
            <a:endParaRPr lang="en-US" sz="1397" dirty="0"/>
          </a:p>
        </p:txBody>
      </p:sp>
      <p:sp>
        <p:nvSpPr>
          <p:cNvPr id="11" name="Text 8"/>
          <p:cNvSpPr/>
          <p:nvPr/>
        </p:nvSpPr>
        <p:spPr>
          <a:xfrm>
            <a:off x="6095991" y="2010966"/>
            <a:ext cx="2476481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kern="0" spc="1" dirty="0">
                <a:solidFill>
                  <a:srgbClr val="E63946"/>
                </a:solidFill>
              </a:rPr>
              <a:t>COO &amp; Operáció</a:t>
            </a:r>
            <a:endParaRPr lang="en-US" sz="885" dirty="0"/>
          </a:p>
        </p:txBody>
      </p:sp>
      <p:sp>
        <p:nvSpPr>
          <p:cNvPr id="12" name="Text 9"/>
          <p:cNvSpPr/>
          <p:nvPr/>
        </p:nvSpPr>
        <p:spPr>
          <a:xfrm>
            <a:off x="6095991" y="2328863"/>
            <a:ext cx="2476481" cy="7314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4" dirty="0">
                <a:solidFill>
                  <a:srgbClr val="333333"/>
                </a:solidFill>
              </a:rPr>
              <a:t>Szakértő a magyar jogi és pénzügyi szabályozásban. 8 év tapasztalat KKV adminisztrációs folyamatok optimalizálásában.</a:t>
            </a:r>
            <a:endParaRPr lang="en-US" sz="834" dirty="0"/>
          </a:p>
        </p:txBody>
      </p:sp>
      <p:sp>
        <p:nvSpPr>
          <p:cNvPr id="13" name="Shape 10"/>
          <p:cNvSpPr/>
          <p:nvPr/>
        </p:nvSpPr>
        <p:spPr>
          <a:xfrm>
            <a:off x="571500" y="3603241"/>
            <a:ext cx="8001000" cy="857250"/>
          </a:xfrm>
          <a:prstGeom prst="rect">
            <a:avLst/>
          </a:prstGeom>
          <a:solidFill>
            <a:srgbClr val="1A1A1A"/>
          </a:solidFill>
          <a:ln/>
        </p:spPr>
        <p:txBody>
          <a:bodyPr/>
          <a:lstStyle/>
          <a:p>
            <a:endParaRPr lang="LID4096"/>
          </a:p>
        </p:txBody>
      </p:sp>
      <p:sp>
        <p:nvSpPr>
          <p:cNvPr id="14" name="Text 11"/>
          <p:cNvSpPr/>
          <p:nvPr/>
        </p:nvSpPr>
        <p:spPr>
          <a:xfrm>
            <a:off x="857250" y="3989003"/>
            <a:ext cx="7429500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2F2F2"/>
                </a:solidFill>
              </a:rPr>
              <a:t>Kiegyensúlyozott csapat: Technikai kiválóság + Üzleti tapasztalat + Iparági szaktudás</a:t>
            </a:r>
            <a:endParaRPr lang="en-US" sz="119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585788"/>
            <a:ext cx="8572500" cy="46613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1A1A1A"/>
                </a:solidFill>
              </a:rPr>
              <a:t>Pénzügyi Terv (3-5 év)</a:t>
            </a:r>
            <a:endParaRPr lang="en-US" sz="2436" dirty="0"/>
          </a:p>
        </p:txBody>
      </p:sp>
      <p:sp>
        <p:nvSpPr>
          <p:cNvPr id="4" name="Text 1"/>
          <p:cNvSpPr/>
          <p:nvPr/>
        </p:nvSpPr>
        <p:spPr>
          <a:xfrm>
            <a:off x="571500" y="1337667"/>
            <a:ext cx="4665455" cy="308967"/>
          </a:xfrm>
          <a:prstGeom prst="rect">
            <a:avLst/>
          </a:prstGeom>
          <a:noFill/>
          <a:ln/>
        </p:spPr>
        <p:txBody>
          <a:bodyPr wrap="square" lIns="8509" tIns="136017" rIns="8509" bIns="8509" rtlCol="0" anchor="ctr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E63946"/>
                </a:solidFill>
              </a:rPr>
              <a:t>Megnevezés (M Ft)</a:t>
            </a:r>
            <a:endParaRPr lang="en-US" sz="987" dirty="0"/>
          </a:p>
        </p:txBody>
      </p:sp>
      <p:sp>
        <p:nvSpPr>
          <p:cNvPr id="5" name="Text 2"/>
          <p:cNvSpPr/>
          <p:nvPr/>
        </p:nvSpPr>
        <p:spPr>
          <a:xfrm>
            <a:off x="5236955" y="1337667"/>
            <a:ext cx="1110044" cy="308967"/>
          </a:xfrm>
          <a:prstGeom prst="rect">
            <a:avLst/>
          </a:prstGeom>
          <a:noFill/>
          <a:ln/>
        </p:spPr>
        <p:txBody>
          <a:bodyPr wrap="square" lIns="8509" tIns="136017" rIns="8509" bIns="8509" rtlCol="0" anchor="ctr">
            <a:spAutoFit/>
          </a:bodyPr>
          <a:lstStyle/>
          <a:p>
            <a:pPr marL="0" indent="0" algn="r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E63946"/>
                </a:solidFill>
              </a:rPr>
              <a:t>2026</a:t>
            </a:r>
            <a:endParaRPr lang="en-US" sz="987" dirty="0"/>
          </a:p>
        </p:txBody>
      </p:sp>
      <p:sp>
        <p:nvSpPr>
          <p:cNvPr id="6" name="Text 3"/>
          <p:cNvSpPr/>
          <p:nvPr/>
        </p:nvSpPr>
        <p:spPr>
          <a:xfrm>
            <a:off x="6346999" y="1337667"/>
            <a:ext cx="1104686" cy="308967"/>
          </a:xfrm>
          <a:prstGeom prst="rect">
            <a:avLst/>
          </a:prstGeom>
          <a:noFill/>
          <a:ln/>
        </p:spPr>
        <p:txBody>
          <a:bodyPr wrap="square" lIns="8509" tIns="136017" rIns="8509" bIns="8509" rtlCol="0" anchor="ctr">
            <a:spAutoFit/>
          </a:bodyPr>
          <a:lstStyle/>
          <a:p>
            <a:pPr marL="0" indent="0" algn="r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E63946"/>
                </a:solidFill>
              </a:rPr>
              <a:t>2027</a:t>
            </a:r>
            <a:endParaRPr lang="en-US" sz="987" dirty="0"/>
          </a:p>
        </p:txBody>
      </p:sp>
      <p:sp>
        <p:nvSpPr>
          <p:cNvPr id="7" name="Text 4"/>
          <p:cNvSpPr/>
          <p:nvPr/>
        </p:nvSpPr>
        <p:spPr>
          <a:xfrm>
            <a:off x="7451685" y="1337667"/>
            <a:ext cx="1120815" cy="308967"/>
          </a:xfrm>
          <a:prstGeom prst="rect">
            <a:avLst/>
          </a:prstGeom>
          <a:noFill/>
          <a:ln/>
        </p:spPr>
        <p:txBody>
          <a:bodyPr wrap="square" lIns="8509" tIns="136017" rIns="8509" bIns="8509" rtlCol="0" anchor="ctr">
            <a:spAutoFit/>
          </a:bodyPr>
          <a:lstStyle/>
          <a:p>
            <a:pPr marL="0" indent="0" algn="r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E63946"/>
                </a:solidFill>
              </a:rPr>
              <a:t>2028</a:t>
            </a:r>
            <a:endParaRPr lang="en-US" sz="987" dirty="0"/>
          </a:p>
        </p:txBody>
      </p:sp>
      <p:sp>
        <p:nvSpPr>
          <p:cNvPr id="8" name="Text 5"/>
          <p:cNvSpPr/>
          <p:nvPr/>
        </p:nvSpPr>
        <p:spPr>
          <a:xfrm>
            <a:off x="571500" y="1646634"/>
            <a:ext cx="4665455" cy="333970"/>
          </a:xfrm>
          <a:prstGeom prst="rect">
            <a:avLst/>
          </a:prstGeom>
          <a:noFill/>
          <a:ln/>
        </p:spPr>
        <p:txBody>
          <a:bodyPr wrap="square" lIns="8509" tIns="136017" rIns="8509" bIns="8509" rtlCol="0" anchor="ctr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1A1A1A"/>
                </a:solidFill>
              </a:rPr>
              <a:t>Bevétel</a:t>
            </a:r>
            <a:endParaRPr lang="en-US" sz="987" dirty="0"/>
          </a:p>
        </p:txBody>
      </p:sp>
      <p:sp>
        <p:nvSpPr>
          <p:cNvPr id="9" name="Text 6"/>
          <p:cNvSpPr/>
          <p:nvPr/>
        </p:nvSpPr>
        <p:spPr>
          <a:xfrm>
            <a:off x="5236955" y="1646634"/>
            <a:ext cx="1110044" cy="333970"/>
          </a:xfrm>
          <a:prstGeom prst="rect">
            <a:avLst/>
          </a:prstGeom>
          <a:noFill/>
          <a:ln/>
        </p:spPr>
        <p:txBody>
          <a:bodyPr wrap="square" lIns="8509" tIns="136017" rIns="8509" bIns="8509" rtlCol="0" anchor="ctr">
            <a:spAutoFit/>
          </a:bodyPr>
          <a:lstStyle/>
          <a:p>
            <a:pPr marL="0" indent="0" algn="r">
              <a:lnSpc>
                <a:spcPts val="14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50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6346999" y="1646634"/>
            <a:ext cx="1104686" cy="333970"/>
          </a:xfrm>
          <a:prstGeom prst="rect">
            <a:avLst/>
          </a:prstGeom>
          <a:noFill/>
          <a:ln/>
        </p:spPr>
        <p:txBody>
          <a:bodyPr wrap="square" lIns="8509" tIns="136017" rIns="8509" bIns="8509" rtlCol="0" anchor="ctr">
            <a:spAutoFit/>
          </a:bodyPr>
          <a:lstStyle/>
          <a:p>
            <a:pPr marL="0" indent="0" algn="r">
              <a:lnSpc>
                <a:spcPts val="14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200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7451685" y="1646634"/>
            <a:ext cx="1120815" cy="333970"/>
          </a:xfrm>
          <a:prstGeom prst="rect">
            <a:avLst/>
          </a:prstGeom>
          <a:noFill/>
          <a:ln/>
        </p:spPr>
        <p:txBody>
          <a:bodyPr wrap="square" lIns="8509" tIns="136017" rIns="8509" bIns="8509" rtlCol="0" anchor="ctr">
            <a:spAutoFit/>
          </a:bodyPr>
          <a:lstStyle/>
          <a:p>
            <a:pPr marL="0" indent="0" algn="r">
              <a:lnSpc>
                <a:spcPts val="14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500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571500" y="1980605"/>
            <a:ext cx="4665455" cy="323255"/>
          </a:xfrm>
          <a:prstGeom prst="rect">
            <a:avLst/>
          </a:prstGeom>
          <a:noFill/>
          <a:ln/>
        </p:spPr>
        <p:txBody>
          <a:bodyPr wrap="square" lIns="8509" tIns="136017" rIns="8509" bIns="8509" rtlCol="0" anchor="ctr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1A1A1A"/>
                </a:solidFill>
              </a:rPr>
              <a:t>Költség</a:t>
            </a:r>
            <a:endParaRPr lang="en-US" sz="987" dirty="0"/>
          </a:p>
        </p:txBody>
      </p:sp>
      <p:sp>
        <p:nvSpPr>
          <p:cNvPr id="13" name="Text 10"/>
          <p:cNvSpPr/>
          <p:nvPr/>
        </p:nvSpPr>
        <p:spPr>
          <a:xfrm>
            <a:off x="5236955" y="1980605"/>
            <a:ext cx="1110044" cy="323255"/>
          </a:xfrm>
          <a:prstGeom prst="rect">
            <a:avLst/>
          </a:prstGeom>
          <a:noFill/>
          <a:ln/>
        </p:spPr>
        <p:txBody>
          <a:bodyPr wrap="square" lIns="8509" tIns="136017" rIns="8509" bIns="8509" rtlCol="0" anchor="ctr">
            <a:spAutoFit/>
          </a:bodyPr>
          <a:lstStyle/>
          <a:p>
            <a:pPr marL="0" indent="0" algn="r">
              <a:lnSpc>
                <a:spcPts val="14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80</a:t>
            </a:r>
            <a:endParaRPr lang="en-US" sz="1050" dirty="0"/>
          </a:p>
        </p:txBody>
      </p:sp>
      <p:sp>
        <p:nvSpPr>
          <p:cNvPr id="14" name="Text 11"/>
          <p:cNvSpPr/>
          <p:nvPr/>
        </p:nvSpPr>
        <p:spPr>
          <a:xfrm>
            <a:off x="6346999" y="1980605"/>
            <a:ext cx="1104686" cy="323255"/>
          </a:xfrm>
          <a:prstGeom prst="rect">
            <a:avLst/>
          </a:prstGeom>
          <a:noFill/>
          <a:ln/>
        </p:spPr>
        <p:txBody>
          <a:bodyPr wrap="square" lIns="8509" tIns="136017" rIns="8509" bIns="8509" rtlCol="0" anchor="ctr">
            <a:spAutoFit/>
          </a:bodyPr>
          <a:lstStyle/>
          <a:p>
            <a:pPr marL="0" indent="0" algn="r">
              <a:lnSpc>
                <a:spcPts val="14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180</a:t>
            </a:r>
            <a:endParaRPr lang="en-US" sz="1050" dirty="0"/>
          </a:p>
        </p:txBody>
      </p:sp>
      <p:sp>
        <p:nvSpPr>
          <p:cNvPr id="15" name="Text 12"/>
          <p:cNvSpPr/>
          <p:nvPr/>
        </p:nvSpPr>
        <p:spPr>
          <a:xfrm>
            <a:off x="7451685" y="1980605"/>
            <a:ext cx="1120815" cy="323255"/>
          </a:xfrm>
          <a:prstGeom prst="rect">
            <a:avLst/>
          </a:prstGeom>
          <a:noFill/>
          <a:ln/>
        </p:spPr>
        <p:txBody>
          <a:bodyPr wrap="square" lIns="8509" tIns="136017" rIns="8509" bIns="8509" rtlCol="0" anchor="ctr">
            <a:spAutoFit/>
          </a:bodyPr>
          <a:lstStyle/>
          <a:p>
            <a:pPr marL="0" indent="0" algn="r">
              <a:lnSpc>
                <a:spcPts val="14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350</a:t>
            </a:r>
            <a:endParaRPr lang="en-US" sz="1050" dirty="0"/>
          </a:p>
        </p:txBody>
      </p:sp>
      <p:sp>
        <p:nvSpPr>
          <p:cNvPr id="16" name="Text 13"/>
          <p:cNvSpPr/>
          <p:nvPr/>
        </p:nvSpPr>
        <p:spPr>
          <a:xfrm>
            <a:off x="571500" y="2303859"/>
            <a:ext cx="4665455" cy="323255"/>
          </a:xfrm>
          <a:prstGeom prst="rect">
            <a:avLst/>
          </a:prstGeom>
          <a:noFill/>
          <a:ln/>
        </p:spPr>
        <p:txBody>
          <a:bodyPr wrap="square" lIns="8509" tIns="136017" rIns="8509" bIns="8509" rtlCol="0" anchor="ctr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1A1A1A"/>
                </a:solidFill>
              </a:rPr>
              <a:t>EBITDA</a:t>
            </a:r>
            <a:endParaRPr lang="en-US" sz="987" dirty="0"/>
          </a:p>
        </p:txBody>
      </p:sp>
      <p:sp>
        <p:nvSpPr>
          <p:cNvPr id="17" name="Text 14"/>
          <p:cNvSpPr/>
          <p:nvPr/>
        </p:nvSpPr>
        <p:spPr>
          <a:xfrm>
            <a:off x="5236955" y="2303859"/>
            <a:ext cx="1110044" cy="323255"/>
          </a:xfrm>
          <a:prstGeom prst="rect">
            <a:avLst/>
          </a:prstGeom>
          <a:noFill/>
          <a:ln/>
        </p:spPr>
        <p:txBody>
          <a:bodyPr wrap="square" lIns="8509" tIns="136017" rIns="8509" bIns="8509" rtlCol="0" anchor="ctr">
            <a:spAutoFit/>
          </a:bodyPr>
          <a:lstStyle/>
          <a:p>
            <a:pPr marL="0" indent="0" algn="r">
              <a:lnSpc>
                <a:spcPts val="14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-30</a:t>
            </a:r>
            <a:endParaRPr lang="en-US" sz="1050" dirty="0"/>
          </a:p>
        </p:txBody>
      </p:sp>
      <p:sp>
        <p:nvSpPr>
          <p:cNvPr id="18" name="Text 15"/>
          <p:cNvSpPr/>
          <p:nvPr/>
        </p:nvSpPr>
        <p:spPr>
          <a:xfrm>
            <a:off x="6346999" y="2303859"/>
            <a:ext cx="1104686" cy="323255"/>
          </a:xfrm>
          <a:prstGeom prst="rect">
            <a:avLst/>
          </a:prstGeom>
          <a:noFill/>
          <a:ln/>
        </p:spPr>
        <p:txBody>
          <a:bodyPr wrap="square" lIns="8509" tIns="136017" rIns="8509" bIns="8509" rtlCol="0" anchor="ctr">
            <a:spAutoFit/>
          </a:bodyPr>
          <a:lstStyle/>
          <a:p>
            <a:pPr marL="0" indent="0" algn="r">
              <a:lnSpc>
                <a:spcPts val="14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+20</a:t>
            </a:r>
            <a:endParaRPr lang="en-US" sz="1050" dirty="0"/>
          </a:p>
        </p:txBody>
      </p:sp>
      <p:sp>
        <p:nvSpPr>
          <p:cNvPr id="19" name="Text 16"/>
          <p:cNvSpPr/>
          <p:nvPr/>
        </p:nvSpPr>
        <p:spPr>
          <a:xfrm>
            <a:off x="7451685" y="2303859"/>
            <a:ext cx="1120815" cy="323255"/>
          </a:xfrm>
          <a:prstGeom prst="rect">
            <a:avLst/>
          </a:prstGeom>
          <a:noFill/>
          <a:ln/>
        </p:spPr>
        <p:txBody>
          <a:bodyPr wrap="square" lIns="8509" tIns="136017" rIns="8509" bIns="8509" rtlCol="0" anchor="ctr">
            <a:spAutoFit/>
          </a:bodyPr>
          <a:lstStyle/>
          <a:p>
            <a:pPr marL="0" indent="0" algn="r">
              <a:lnSpc>
                <a:spcPts val="14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+150</a:t>
            </a:r>
            <a:endParaRPr lang="en-US" sz="1050" dirty="0"/>
          </a:p>
        </p:txBody>
      </p:sp>
      <p:sp>
        <p:nvSpPr>
          <p:cNvPr id="20" name="Text 17"/>
          <p:cNvSpPr/>
          <p:nvPr/>
        </p:nvSpPr>
        <p:spPr>
          <a:xfrm>
            <a:off x="571500" y="2627114"/>
            <a:ext cx="4665455" cy="323255"/>
          </a:xfrm>
          <a:prstGeom prst="rect">
            <a:avLst/>
          </a:prstGeom>
          <a:noFill/>
          <a:ln/>
        </p:spPr>
        <p:txBody>
          <a:bodyPr wrap="square" lIns="8509" tIns="136017" rIns="8509" bIns="8509" rtlCol="0" anchor="ctr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1A1A1A"/>
                </a:solidFill>
              </a:rPr>
              <a:t>Cash Flow</a:t>
            </a:r>
            <a:endParaRPr lang="en-US" sz="987" dirty="0"/>
          </a:p>
        </p:txBody>
      </p:sp>
      <p:sp>
        <p:nvSpPr>
          <p:cNvPr id="21" name="Text 18"/>
          <p:cNvSpPr/>
          <p:nvPr/>
        </p:nvSpPr>
        <p:spPr>
          <a:xfrm>
            <a:off x="5236955" y="2627114"/>
            <a:ext cx="1110044" cy="323255"/>
          </a:xfrm>
          <a:prstGeom prst="rect">
            <a:avLst/>
          </a:prstGeom>
          <a:noFill/>
          <a:ln/>
        </p:spPr>
        <p:txBody>
          <a:bodyPr wrap="square" lIns="8509" tIns="136017" rIns="8509" bIns="8509" rtlCol="0" anchor="ctr">
            <a:spAutoFit/>
          </a:bodyPr>
          <a:lstStyle/>
          <a:p>
            <a:pPr marL="0" indent="0" algn="r">
              <a:lnSpc>
                <a:spcPts val="14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-40</a:t>
            </a:r>
            <a:endParaRPr lang="en-US" sz="1050" dirty="0"/>
          </a:p>
        </p:txBody>
      </p:sp>
      <p:sp>
        <p:nvSpPr>
          <p:cNvPr id="22" name="Text 19"/>
          <p:cNvSpPr/>
          <p:nvPr/>
        </p:nvSpPr>
        <p:spPr>
          <a:xfrm>
            <a:off x="6346999" y="2627114"/>
            <a:ext cx="1104686" cy="323255"/>
          </a:xfrm>
          <a:prstGeom prst="rect">
            <a:avLst/>
          </a:prstGeom>
          <a:noFill/>
          <a:ln/>
        </p:spPr>
        <p:txBody>
          <a:bodyPr wrap="square" lIns="8509" tIns="136017" rIns="8509" bIns="8509" rtlCol="0" anchor="ctr">
            <a:spAutoFit/>
          </a:bodyPr>
          <a:lstStyle/>
          <a:p>
            <a:pPr marL="0" indent="0" algn="r">
              <a:lnSpc>
                <a:spcPts val="14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+10</a:t>
            </a:r>
            <a:endParaRPr lang="en-US" sz="1050" dirty="0"/>
          </a:p>
        </p:txBody>
      </p:sp>
      <p:sp>
        <p:nvSpPr>
          <p:cNvPr id="23" name="Text 20"/>
          <p:cNvSpPr/>
          <p:nvPr/>
        </p:nvSpPr>
        <p:spPr>
          <a:xfrm>
            <a:off x="7451685" y="2627114"/>
            <a:ext cx="1120815" cy="323255"/>
          </a:xfrm>
          <a:prstGeom prst="rect">
            <a:avLst/>
          </a:prstGeom>
          <a:noFill/>
          <a:ln/>
        </p:spPr>
        <p:txBody>
          <a:bodyPr wrap="square" lIns="8509" tIns="136017" rIns="8509" bIns="8509" rtlCol="0" anchor="ctr">
            <a:spAutoFit/>
          </a:bodyPr>
          <a:lstStyle/>
          <a:p>
            <a:pPr marL="0" indent="0" algn="r">
              <a:lnSpc>
                <a:spcPts val="14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+120</a:t>
            </a:r>
            <a:endParaRPr lang="en-US" sz="1050" dirty="0"/>
          </a:p>
        </p:txBody>
      </p:sp>
      <p:sp>
        <p:nvSpPr>
          <p:cNvPr id="24" name="Text 21"/>
          <p:cNvSpPr/>
          <p:nvPr/>
        </p:nvSpPr>
        <p:spPr>
          <a:xfrm>
            <a:off x="571500" y="3554016"/>
            <a:ext cx="3714750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E63946"/>
                </a:solidFill>
              </a:rPr>
              <a:t>Havi Költési Ráta (Burn Rate)</a:t>
            </a:r>
            <a:endParaRPr lang="en-US" sz="1090" dirty="0"/>
          </a:p>
        </p:txBody>
      </p:sp>
      <p:sp>
        <p:nvSpPr>
          <p:cNvPr id="25" name="Text 22"/>
          <p:cNvSpPr/>
          <p:nvPr/>
        </p:nvSpPr>
        <p:spPr>
          <a:xfrm>
            <a:off x="571500" y="3896916"/>
            <a:ext cx="3714750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Jelenlegi havi működési költségünk [X] millió Ft, amit a hatékony skálázással tervezünk optimalizálni.</a:t>
            </a:r>
            <a:endParaRPr lang="en-US" sz="942" dirty="0"/>
          </a:p>
        </p:txBody>
      </p:sp>
      <p:sp>
        <p:nvSpPr>
          <p:cNvPr id="26" name="Text 23"/>
          <p:cNvSpPr/>
          <p:nvPr/>
        </p:nvSpPr>
        <p:spPr>
          <a:xfrm>
            <a:off x="4857750" y="3554016"/>
            <a:ext cx="3714750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E63946"/>
                </a:solidFill>
              </a:rPr>
              <a:t>Egységnyi Gazdaságosság</a:t>
            </a:r>
            <a:endParaRPr lang="en-US" sz="1090" dirty="0"/>
          </a:p>
        </p:txBody>
      </p:sp>
      <p:sp>
        <p:nvSpPr>
          <p:cNvPr id="27" name="Text 24"/>
          <p:cNvSpPr/>
          <p:nvPr/>
        </p:nvSpPr>
        <p:spPr>
          <a:xfrm>
            <a:off x="4857750" y="3896916"/>
            <a:ext cx="3714750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A terv alapja a fenntartható növekedés és a pozitív cash flow elérése a második év végére.</a:t>
            </a:r>
            <a:endParaRPr lang="en-US" sz="94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 r="36306"/>
          <a:stretch>
            <a:fillRect/>
          </a:stretch>
        </p:blipFill>
        <p:spPr>
          <a:xfrm>
            <a:off x="0" y="1"/>
            <a:ext cx="5824233" cy="514349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557213"/>
            <a:ext cx="4972050" cy="46613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1A1A1A"/>
                </a:solidFill>
              </a:rPr>
              <a:t>A Kérés</a:t>
            </a:r>
            <a:endParaRPr lang="en-US" sz="2436" dirty="0"/>
          </a:p>
        </p:txBody>
      </p:sp>
      <p:sp>
        <p:nvSpPr>
          <p:cNvPr id="4" name="Text 1"/>
          <p:cNvSpPr/>
          <p:nvPr/>
        </p:nvSpPr>
        <p:spPr>
          <a:xfrm>
            <a:off x="571500" y="1309092"/>
            <a:ext cx="4972050" cy="54471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800"/>
              </a:lnSpc>
              <a:buNone/>
            </a:pPr>
            <a:r>
              <a:rPr lang="en-US" sz="2862" b="1" dirty="0">
                <a:solidFill>
                  <a:srgbClr val="E63946"/>
                </a:solidFill>
              </a:rPr>
              <a:t>150 Millió Ft</a:t>
            </a:r>
            <a:endParaRPr lang="en-US" sz="2862" dirty="0"/>
          </a:p>
        </p:txBody>
      </p:sp>
      <p:sp>
        <p:nvSpPr>
          <p:cNvPr id="5" name="Text 2"/>
          <p:cNvSpPr/>
          <p:nvPr/>
        </p:nvSpPr>
        <p:spPr>
          <a:xfrm>
            <a:off x="571500" y="1910953"/>
            <a:ext cx="4972050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333333"/>
                </a:solidFill>
              </a:rPr>
              <a:t>Seed körös befektetést keresünk</a:t>
            </a:r>
            <a:endParaRPr lang="en-US" sz="1193" dirty="0"/>
          </a:p>
        </p:txBody>
      </p:sp>
      <p:sp>
        <p:nvSpPr>
          <p:cNvPr id="6" name="Text 3"/>
          <p:cNvSpPr/>
          <p:nvPr/>
        </p:nvSpPr>
        <p:spPr>
          <a:xfrm>
            <a:off x="571500" y="2544961"/>
            <a:ext cx="2414588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E63946"/>
                </a:solidFill>
              </a:rPr>
              <a:t>40% Termék</a:t>
            </a:r>
            <a:endParaRPr lang="en-US" sz="885" dirty="0"/>
          </a:p>
        </p:txBody>
      </p:sp>
      <p:sp>
        <p:nvSpPr>
          <p:cNvPr id="7" name="Text 4"/>
          <p:cNvSpPr/>
          <p:nvPr/>
        </p:nvSpPr>
        <p:spPr>
          <a:xfrm>
            <a:off x="571500" y="2834283"/>
            <a:ext cx="2414588" cy="32001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834" dirty="0">
                <a:solidFill>
                  <a:srgbClr val="333333"/>
                </a:solidFill>
              </a:rPr>
              <a:t>2 új fejlesztő felvétele, AI algoritmus skálázása.</a:t>
            </a:r>
            <a:endParaRPr lang="en-US" sz="834" dirty="0"/>
          </a:p>
        </p:txBody>
      </p:sp>
      <p:sp>
        <p:nvSpPr>
          <p:cNvPr id="8" name="Text 5"/>
          <p:cNvSpPr/>
          <p:nvPr/>
        </p:nvSpPr>
        <p:spPr>
          <a:xfrm>
            <a:off x="3128963" y="2544961"/>
            <a:ext cx="2414588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E63946"/>
                </a:solidFill>
              </a:rPr>
              <a:t>35% Marketing</a:t>
            </a:r>
            <a:endParaRPr lang="en-US" sz="885" dirty="0"/>
          </a:p>
        </p:txBody>
      </p:sp>
      <p:sp>
        <p:nvSpPr>
          <p:cNvPr id="9" name="Text 6"/>
          <p:cNvSpPr/>
          <p:nvPr/>
        </p:nvSpPr>
        <p:spPr>
          <a:xfrm>
            <a:off x="3128963" y="2834283"/>
            <a:ext cx="2414588" cy="32001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834" dirty="0">
                <a:solidFill>
                  <a:srgbClr val="333333"/>
                </a:solidFill>
              </a:rPr>
              <a:t>Ügyfélszerzési csatornák és B2B sales csapat.</a:t>
            </a:r>
            <a:endParaRPr lang="en-US" sz="834" dirty="0"/>
          </a:p>
        </p:txBody>
      </p:sp>
      <p:sp>
        <p:nvSpPr>
          <p:cNvPr id="10" name="Text 7"/>
          <p:cNvSpPr/>
          <p:nvPr/>
        </p:nvSpPr>
        <p:spPr>
          <a:xfrm>
            <a:off x="571500" y="3525775"/>
            <a:ext cx="2414588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E63946"/>
                </a:solidFill>
              </a:rPr>
              <a:t>25% Működés</a:t>
            </a:r>
            <a:endParaRPr lang="en-US" sz="885" dirty="0"/>
          </a:p>
        </p:txBody>
      </p:sp>
      <p:sp>
        <p:nvSpPr>
          <p:cNvPr id="11" name="Text 8"/>
          <p:cNvSpPr/>
          <p:nvPr/>
        </p:nvSpPr>
        <p:spPr>
          <a:xfrm>
            <a:off x="571500" y="3815097"/>
            <a:ext cx="2414588" cy="32001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834" dirty="0">
                <a:solidFill>
                  <a:srgbClr val="333333"/>
                </a:solidFill>
              </a:rPr>
              <a:t>Jogi, könyvelési és infrastrukturális költségek.</a:t>
            </a:r>
            <a:endParaRPr lang="en-US" sz="834" dirty="0"/>
          </a:p>
        </p:txBody>
      </p:sp>
      <p:sp>
        <p:nvSpPr>
          <p:cNvPr id="12" name="Text 9"/>
          <p:cNvSpPr/>
          <p:nvPr/>
        </p:nvSpPr>
        <p:spPr>
          <a:xfrm>
            <a:off x="3128963" y="3525775"/>
            <a:ext cx="2414588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E63946"/>
                </a:solidFill>
              </a:rPr>
              <a:t>18 Hónap</a:t>
            </a:r>
            <a:endParaRPr lang="en-US" sz="885" dirty="0"/>
          </a:p>
        </p:txBody>
      </p:sp>
      <p:sp>
        <p:nvSpPr>
          <p:cNvPr id="13" name="Text 10"/>
          <p:cNvSpPr/>
          <p:nvPr/>
        </p:nvSpPr>
        <p:spPr>
          <a:xfrm>
            <a:off x="3128963" y="3815097"/>
            <a:ext cx="2414588" cy="1600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834" dirty="0">
                <a:solidFill>
                  <a:srgbClr val="333333"/>
                </a:solidFill>
              </a:rPr>
              <a:t>Biztosított működési időtartam (Runway).</a:t>
            </a:r>
            <a:endParaRPr lang="en-US" sz="834" dirty="0"/>
          </a:p>
        </p:txBody>
      </p:sp>
      <p:sp>
        <p:nvSpPr>
          <p:cNvPr id="14" name="Text 11"/>
          <p:cNvSpPr/>
          <p:nvPr/>
        </p:nvSpPr>
        <p:spPr>
          <a:xfrm>
            <a:off x="571500" y="4463728"/>
            <a:ext cx="497205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1A1A1A"/>
                </a:solidFill>
              </a:rPr>
              <a:t>Célkitűzések a következő körig:</a:t>
            </a:r>
            <a:endParaRPr lang="en-US" sz="987" dirty="0"/>
          </a:p>
        </p:txBody>
      </p:sp>
      <p:sp>
        <p:nvSpPr>
          <p:cNvPr id="15" name="Text 12"/>
          <p:cNvSpPr/>
          <p:nvPr/>
        </p:nvSpPr>
        <p:spPr>
          <a:xfrm>
            <a:off x="2697593" y="4458311"/>
            <a:ext cx="2257284" cy="52200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4" dirty="0">
                <a:solidFill>
                  <a:srgbClr val="333333"/>
                </a:solidFill>
              </a:rPr>
              <a:t>• 500 fizető ügyfél elérése
 • 8M Ft havi visszatérő bevétel (MRR)
 • Felkészülés a regionális (V4) terjeszkedésre</a:t>
            </a:r>
            <a:endParaRPr lang="en-US" sz="834" dirty="0"/>
          </a:p>
        </p:txBody>
      </p:sp>
      <p:pic>
        <p:nvPicPr>
          <p:cNvPr id="16" name="Graphic 15" descr="Graph paper with calculator, ruler, highlighter, and pencils">
            <a:extLst>
              <a:ext uri="{FF2B5EF4-FFF2-40B4-BE49-F238E27FC236}">
                <a16:creationId xmlns:a16="http://schemas.microsoft.com/office/drawing/2014/main" id="{3348D1D5-23CA-9DF3-252C-436BBA3329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24232" y="459690"/>
            <a:ext cx="3319767" cy="417054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557213"/>
            <a:ext cx="8572500" cy="46613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1A1A1A"/>
                </a:solidFill>
              </a:rPr>
              <a:t>A Probléma</a:t>
            </a:r>
            <a:endParaRPr lang="en-US" sz="2436" dirty="0"/>
          </a:p>
        </p:txBody>
      </p:sp>
      <p:sp>
        <p:nvSpPr>
          <p:cNvPr id="4" name="Text 1"/>
          <p:cNvSpPr/>
          <p:nvPr/>
        </p:nvSpPr>
        <p:spPr>
          <a:xfrm>
            <a:off x="571500" y="1366242"/>
            <a:ext cx="4629150" cy="27324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E63946"/>
                </a:solidFill>
              </a:rPr>
              <a:t>Kati esete: Heti 3 óra adminisztráció</a:t>
            </a:r>
            <a:endParaRPr lang="en-US" sz="1397" dirty="0"/>
          </a:p>
        </p:txBody>
      </p:sp>
      <p:sp>
        <p:nvSpPr>
          <p:cNvPr id="5" name="Text 2"/>
          <p:cNvSpPr/>
          <p:nvPr/>
        </p:nvSpPr>
        <p:spPr>
          <a:xfrm>
            <a:off x="571500" y="1796653"/>
            <a:ext cx="4629150" cy="100581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159" dirty="0">
                <a:solidFill>
                  <a:srgbClr val="333333"/>
                </a:solidFill>
              </a:rPr>
              <a:t>Kati minden héten órákat tölt manuális számlázással. Havonta átlagosan 2 hibás számlát küld ki, aminek javítása további értékes időt emészt fel. Ez éves szinten több mint 200 elvesztegetett munkaórát jelent.</a:t>
            </a:r>
            <a:endParaRPr lang="en-US" sz="1159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194792"/>
            <a:ext cx="457200" cy="4572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057900" y="1194792"/>
            <a:ext cx="251460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1A1A1A"/>
                </a:solidFill>
              </a:rPr>
              <a:t>Piacméret validáció</a:t>
            </a:r>
            <a:endParaRPr lang="en-US" sz="987" dirty="0"/>
          </a:p>
        </p:txBody>
      </p:sp>
      <p:sp>
        <p:nvSpPr>
          <p:cNvPr id="8" name="Text 4"/>
          <p:cNvSpPr/>
          <p:nvPr/>
        </p:nvSpPr>
        <p:spPr>
          <a:xfrm>
            <a:off x="6057900" y="1446609"/>
            <a:ext cx="2514600" cy="3107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4" dirty="0">
                <a:solidFill>
                  <a:srgbClr val="333333"/>
                </a:solidFill>
              </a:rPr>
              <a:t>Több tízezer KKV küzd hasonló adminisztrációs terhekkel Magyarországon.</a:t>
            </a:r>
            <a:endParaRPr lang="en-US" sz="834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1900238"/>
            <a:ext cx="457200" cy="45720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057900" y="1900238"/>
            <a:ext cx="251460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1A1A1A"/>
                </a:solidFill>
              </a:rPr>
              <a:t>Fizetési hajlandóság</a:t>
            </a:r>
            <a:endParaRPr lang="en-US" sz="987" dirty="0"/>
          </a:p>
        </p:txBody>
      </p:sp>
      <p:sp>
        <p:nvSpPr>
          <p:cNvPr id="11" name="Text 6"/>
          <p:cNvSpPr/>
          <p:nvPr/>
        </p:nvSpPr>
        <p:spPr>
          <a:xfrm>
            <a:off x="6057900" y="2152055"/>
            <a:ext cx="2514600" cy="3107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4" dirty="0">
                <a:solidFill>
                  <a:srgbClr val="333333"/>
                </a:solidFill>
              </a:rPr>
              <a:t>A megkérdezettek 85%-a hajlandó lenne fizetni egy automatizált megoldásért.</a:t>
            </a:r>
            <a:endParaRPr lang="en-US" sz="834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6400" y="2605683"/>
            <a:ext cx="457200" cy="45720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6057900" y="2605683"/>
            <a:ext cx="251460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1A1A1A"/>
                </a:solidFill>
              </a:rPr>
              <a:t>Kutatási eredmények</a:t>
            </a:r>
            <a:endParaRPr lang="en-US" sz="987" dirty="0"/>
          </a:p>
        </p:txBody>
      </p:sp>
      <p:sp>
        <p:nvSpPr>
          <p:cNvPr id="14" name="Text 8"/>
          <p:cNvSpPr/>
          <p:nvPr/>
        </p:nvSpPr>
        <p:spPr>
          <a:xfrm>
            <a:off x="6057900" y="2857500"/>
            <a:ext cx="2514600" cy="3107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4" dirty="0">
                <a:solidFill>
                  <a:srgbClr val="333333"/>
                </a:solidFill>
              </a:rPr>
              <a:t>100+ mélyinterjú alapján a probléma kritikus a szektorban.</a:t>
            </a:r>
            <a:endParaRPr lang="en-US" sz="83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585788"/>
            <a:ext cx="8572500" cy="46613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1A1A1A"/>
                </a:solidFill>
              </a:rPr>
              <a:t>A Megoldás</a:t>
            </a:r>
            <a:endParaRPr lang="en-US" sz="2436" dirty="0"/>
          </a:p>
        </p:txBody>
      </p:sp>
      <p:sp>
        <p:nvSpPr>
          <p:cNvPr id="4" name="Text 1"/>
          <p:cNvSpPr/>
          <p:nvPr/>
        </p:nvSpPr>
        <p:spPr>
          <a:xfrm>
            <a:off x="571500" y="1637705"/>
            <a:ext cx="8001000" cy="7200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E63946"/>
                </a:solidFill>
              </a:rPr>
              <a:t>"Automatikusan kiállítja a számlákat a CRM-ből — Önnek csak a növekedésre kell koncentrálnia."</a:t>
            </a:r>
            <a:endParaRPr lang="en-US" sz="2121" dirty="0"/>
          </a:p>
        </p:txBody>
      </p:sp>
      <p:sp>
        <p:nvSpPr>
          <p:cNvPr id="5" name="Text 2"/>
          <p:cNvSpPr/>
          <p:nvPr/>
        </p:nvSpPr>
        <p:spPr>
          <a:xfrm>
            <a:off x="571500" y="2714960"/>
            <a:ext cx="2533631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1A1A1A"/>
                </a:solidFill>
              </a:rPr>
              <a:t>Teljes Automatizáció</a:t>
            </a:r>
            <a:endParaRPr lang="en-US" sz="1193" dirty="0"/>
          </a:p>
        </p:txBody>
      </p:sp>
      <p:sp>
        <p:nvSpPr>
          <p:cNvPr id="6" name="Text 3"/>
          <p:cNvSpPr/>
          <p:nvPr/>
        </p:nvSpPr>
        <p:spPr>
          <a:xfrm>
            <a:off x="571500" y="3077505"/>
            <a:ext cx="2533631" cy="6171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Nincs több manuális adatbevitel — a rendszerünk közvetlenül kapcsolódik meglévő eszközeihez.</a:t>
            </a:r>
            <a:endParaRPr lang="en-US" sz="942" dirty="0"/>
          </a:p>
        </p:txBody>
      </p:sp>
      <p:sp>
        <p:nvSpPr>
          <p:cNvPr id="7" name="Text 4"/>
          <p:cNvSpPr/>
          <p:nvPr/>
        </p:nvSpPr>
        <p:spPr>
          <a:xfrm>
            <a:off x="3305156" y="2714960"/>
            <a:ext cx="2533659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1A1A1A"/>
                </a:solidFill>
              </a:rPr>
              <a:t>100% Pontosság</a:t>
            </a:r>
            <a:endParaRPr lang="en-US" sz="1193" dirty="0"/>
          </a:p>
        </p:txBody>
      </p:sp>
      <p:sp>
        <p:nvSpPr>
          <p:cNvPr id="8" name="Text 5"/>
          <p:cNvSpPr/>
          <p:nvPr/>
        </p:nvSpPr>
        <p:spPr>
          <a:xfrm>
            <a:off x="3305156" y="3077505"/>
            <a:ext cx="2533659" cy="6171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Algoritmusaink kiszűrik az emberi hibákat, garantálva a megfelelést minden számlánál.</a:t>
            </a:r>
            <a:endParaRPr lang="en-US" sz="942" dirty="0"/>
          </a:p>
        </p:txBody>
      </p:sp>
      <p:sp>
        <p:nvSpPr>
          <p:cNvPr id="9" name="Text 6"/>
          <p:cNvSpPr/>
          <p:nvPr/>
        </p:nvSpPr>
        <p:spPr>
          <a:xfrm>
            <a:off x="6038841" y="2714960"/>
            <a:ext cx="2533631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1A1A1A"/>
                </a:solidFill>
              </a:rPr>
              <a:t>Zökkenőmentes Integráció</a:t>
            </a:r>
            <a:endParaRPr lang="en-US" sz="1193" dirty="0"/>
          </a:p>
        </p:txBody>
      </p:sp>
      <p:sp>
        <p:nvSpPr>
          <p:cNvPr id="10" name="Text 7"/>
          <p:cNvSpPr/>
          <p:nvPr/>
        </p:nvSpPr>
        <p:spPr>
          <a:xfrm>
            <a:off x="6038841" y="3077505"/>
            <a:ext cx="2533631" cy="6171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Könnyen integrálható a legnépszerűbb magyar és nemzetközi CRM rendszerekkel.</a:t>
            </a:r>
            <a:endParaRPr lang="en-US" sz="94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557213"/>
            <a:ext cx="8572500" cy="46613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1A1A1A"/>
                </a:solidFill>
              </a:rPr>
              <a:t>Piacméret (TAM/SAM/SOM)</a:t>
            </a:r>
            <a:endParaRPr lang="en-US" sz="2436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94" y="1520530"/>
            <a:ext cx="3429000" cy="242887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786313" y="1223367"/>
            <a:ext cx="3786188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E63946"/>
                </a:solidFill>
              </a:rPr>
              <a:t>TAM - Teljes Piac</a:t>
            </a:r>
            <a:endParaRPr lang="en-US" sz="987" dirty="0"/>
          </a:p>
        </p:txBody>
      </p:sp>
      <p:sp>
        <p:nvSpPr>
          <p:cNvPr id="6" name="Text 2"/>
          <p:cNvSpPr/>
          <p:nvPr/>
        </p:nvSpPr>
        <p:spPr>
          <a:xfrm>
            <a:off x="4786313" y="1446609"/>
            <a:ext cx="3786188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1A1A1A"/>
                </a:solidFill>
              </a:rPr>
              <a:t>$80 Milliárd</a:t>
            </a:r>
            <a:endParaRPr lang="en-US" sz="1602" dirty="0"/>
          </a:p>
        </p:txBody>
      </p:sp>
      <p:sp>
        <p:nvSpPr>
          <p:cNvPr id="7" name="Text 3"/>
          <p:cNvSpPr/>
          <p:nvPr/>
        </p:nvSpPr>
        <p:spPr>
          <a:xfrm>
            <a:off x="4786313" y="1787723"/>
            <a:ext cx="3786188" cy="1600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834" dirty="0">
                <a:solidFill>
                  <a:srgbClr val="333333"/>
                </a:solidFill>
              </a:rPr>
              <a:t>A globális CRM szoftverpiac teljes mérete.</a:t>
            </a:r>
            <a:endParaRPr lang="en-US" sz="834" dirty="0"/>
          </a:p>
        </p:txBody>
      </p:sp>
      <p:sp>
        <p:nvSpPr>
          <p:cNvPr id="8" name="Text 4"/>
          <p:cNvSpPr/>
          <p:nvPr/>
        </p:nvSpPr>
        <p:spPr>
          <a:xfrm>
            <a:off x="4786313" y="2147757"/>
            <a:ext cx="3786188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E63946"/>
                </a:solidFill>
              </a:rPr>
              <a:t>SAM - Kiszolgálható Piac</a:t>
            </a:r>
            <a:endParaRPr lang="en-US" sz="987" dirty="0"/>
          </a:p>
        </p:txBody>
      </p:sp>
      <p:sp>
        <p:nvSpPr>
          <p:cNvPr id="9" name="Text 5"/>
          <p:cNvSpPr/>
          <p:nvPr/>
        </p:nvSpPr>
        <p:spPr>
          <a:xfrm>
            <a:off x="4786313" y="2370999"/>
            <a:ext cx="3786188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1A1A1A"/>
                </a:solidFill>
              </a:rPr>
              <a:t>€1.2 Milliárd</a:t>
            </a:r>
            <a:endParaRPr lang="en-US" sz="1602" dirty="0"/>
          </a:p>
        </p:txBody>
      </p:sp>
      <p:sp>
        <p:nvSpPr>
          <p:cNvPr id="10" name="Text 6"/>
          <p:cNvSpPr/>
          <p:nvPr/>
        </p:nvSpPr>
        <p:spPr>
          <a:xfrm>
            <a:off x="4786313" y="2712114"/>
            <a:ext cx="3786188" cy="1600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834" dirty="0">
                <a:solidFill>
                  <a:srgbClr val="333333"/>
                </a:solidFill>
              </a:rPr>
              <a:t>Európai KKV automatizálási igények.</a:t>
            </a:r>
            <a:endParaRPr lang="en-US" sz="834" dirty="0"/>
          </a:p>
        </p:txBody>
      </p:sp>
      <p:sp>
        <p:nvSpPr>
          <p:cNvPr id="11" name="Text 7"/>
          <p:cNvSpPr/>
          <p:nvPr/>
        </p:nvSpPr>
        <p:spPr>
          <a:xfrm>
            <a:off x="4786313" y="3072147"/>
            <a:ext cx="3786188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E63946"/>
                </a:solidFill>
              </a:rPr>
              <a:t>SOM - Elérhető Piac</a:t>
            </a:r>
            <a:endParaRPr lang="en-US" sz="987" dirty="0"/>
          </a:p>
        </p:txBody>
      </p:sp>
      <p:sp>
        <p:nvSpPr>
          <p:cNvPr id="12" name="Text 8"/>
          <p:cNvSpPr/>
          <p:nvPr/>
        </p:nvSpPr>
        <p:spPr>
          <a:xfrm>
            <a:off x="4786313" y="3295390"/>
            <a:ext cx="3786188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1A1A1A"/>
                </a:solidFill>
              </a:rPr>
              <a:t>350 Millió Ft</a:t>
            </a:r>
            <a:endParaRPr lang="en-US" sz="1602" dirty="0"/>
          </a:p>
        </p:txBody>
      </p:sp>
      <p:sp>
        <p:nvSpPr>
          <p:cNvPr id="13" name="Text 9"/>
          <p:cNvSpPr/>
          <p:nvPr/>
        </p:nvSpPr>
        <p:spPr>
          <a:xfrm>
            <a:off x="4786313" y="3636504"/>
            <a:ext cx="3786188" cy="1600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834" dirty="0">
                <a:solidFill>
                  <a:srgbClr val="333333"/>
                </a:solidFill>
              </a:rPr>
              <a:t>Cél a következő 18–24 hónap magyar piacán.</a:t>
            </a:r>
            <a:endParaRPr lang="en-US" sz="834" dirty="0"/>
          </a:p>
        </p:txBody>
      </p:sp>
      <p:sp>
        <p:nvSpPr>
          <p:cNvPr id="14" name="Text 10"/>
          <p:cNvSpPr/>
          <p:nvPr/>
        </p:nvSpPr>
        <p:spPr>
          <a:xfrm>
            <a:off x="4786313" y="3982250"/>
            <a:ext cx="3786188" cy="350044"/>
          </a:xfrm>
          <a:prstGeom prst="rect">
            <a:avLst/>
          </a:prstGeom>
          <a:noFill/>
          <a:ln/>
        </p:spPr>
        <p:txBody>
          <a:bodyPr wrap="square" lIns="102108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1A1A1A"/>
                </a:solidFill>
              </a:rPr>
              <a:t>Regionális terjeszkedés: 2027-től belépés a V4 országok piacára.</a:t>
            </a:r>
            <a:endParaRPr lang="en-US" sz="88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585788"/>
            <a:ext cx="8572500" cy="46613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1A1A1A"/>
                </a:solidFill>
              </a:rPr>
              <a:t>Termék és Technológia</a:t>
            </a:r>
            <a:endParaRPr lang="en-US" sz="2436" dirty="0"/>
          </a:p>
        </p:txBody>
      </p:sp>
      <p:sp>
        <p:nvSpPr>
          <p:cNvPr id="4" name="Text 1"/>
          <p:cNvSpPr/>
          <p:nvPr/>
        </p:nvSpPr>
        <p:spPr>
          <a:xfrm>
            <a:off x="571500" y="1509117"/>
            <a:ext cx="3786188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E63946"/>
                </a:solidFill>
              </a:rPr>
              <a:t>Egyedi Értékajánlat (USP)</a:t>
            </a:r>
            <a:endParaRPr lang="en-US" sz="1193" dirty="0"/>
          </a:p>
        </p:txBody>
      </p:sp>
      <p:sp>
        <p:nvSpPr>
          <p:cNvPr id="5" name="Text 2"/>
          <p:cNvSpPr/>
          <p:nvPr/>
        </p:nvSpPr>
        <p:spPr>
          <a:xfrm>
            <a:off x="571500" y="1871663"/>
            <a:ext cx="3786188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Saját fejlesztésű AI algoritmusunk 99.9%-os pontossággal ismeri fel a magyar nyelvű számlaképeket és adatokat.</a:t>
            </a:r>
            <a:endParaRPr lang="en-US" sz="942" dirty="0"/>
          </a:p>
        </p:txBody>
      </p:sp>
      <p:sp>
        <p:nvSpPr>
          <p:cNvPr id="6" name="Text 3"/>
          <p:cNvSpPr/>
          <p:nvPr/>
        </p:nvSpPr>
        <p:spPr>
          <a:xfrm>
            <a:off x="571500" y="2811735"/>
            <a:ext cx="3786188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E63946"/>
                </a:solidFill>
              </a:rPr>
              <a:t>Szellemi Tulajdon (IP)</a:t>
            </a:r>
            <a:endParaRPr lang="en-US" sz="1193" dirty="0"/>
          </a:p>
        </p:txBody>
      </p:sp>
      <p:sp>
        <p:nvSpPr>
          <p:cNvPr id="7" name="Text 4"/>
          <p:cNvSpPr/>
          <p:nvPr/>
        </p:nvSpPr>
        <p:spPr>
          <a:xfrm>
            <a:off x="571500" y="3174281"/>
            <a:ext cx="3786188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Bejegyzett védjegyek és folyamatban lévő szabadalmi eljárás az automatizált adategyeztetési logikánkra.</a:t>
            </a:r>
            <a:endParaRPr lang="en-US" sz="942" dirty="0"/>
          </a:p>
        </p:txBody>
      </p:sp>
      <p:sp>
        <p:nvSpPr>
          <p:cNvPr id="8" name="Text 5"/>
          <p:cNvSpPr/>
          <p:nvPr/>
        </p:nvSpPr>
        <p:spPr>
          <a:xfrm>
            <a:off x="571500" y="4114354"/>
            <a:ext cx="3786188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E63946"/>
                </a:solidFill>
              </a:rPr>
              <a:t>Védhetőség (Moat)</a:t>
            </a:r>
            <a:endParaRPr lang="en-US" sz="1193" dirty="0"/>
          </a:p>
        </p:txBody>
      </p:sp>
      <p:sp>
        <p:nvSpPr>
          <p:cNvPr id="9" name="Text 6"/>
          <p:cNvSpPr/>
          <p:nvPr/>
        </p:nvSpPr>
        <p:spPr>
          <a:xfrm>
            <a:off x="571500" y="4476899"/>
            <a:ext cx="3786188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Hálózati hatás: minél több adatot dolgozunk fel, annál pontosabb a rendszerünk, ami behozhatatlan előnyt jelent.</a:t>
            </a:r>
            <a:endParaRPr lang="en-US" sz="942" dirty="0"/>
          </a:p>
        </p:txBody>
      </p:sp>
      <p:sp>
        <p:nvSpPr>
          <p:cNvPr id="11" name="Text 7"/>
          <p:cNvSpPr/>
          <p:nvPr/>
        </p:nvSpPr>
        <p:spPr>
          <a:xfrm>
            <a:off x="6093008" y="4537526"/>
            <a:ext cx="1222191" cy="1323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4" b="1" kern="0" spc="1" dirty="0">
                <a:solidFill>
                  <a:srgbClr val="333333"/>
                </a:solidFill>
              </a:rPr>
              <a:t>Innováció és Stratégiai Előny</a:t>
            </a:r>
            <a:endParaRPr lang="en-US" sz="784" dirty="0"/>
          </a:p>
        </p:txBody>
      </p:sp>
      <p:pic>
        <p:nvPicPr>
          <p:cNvPr id="13" name="Graphic 12" descr="A calculator">
            <a:extLst>
              <a:ext uri="{FF2B5EF4-FFF2-40B4-BE49-F238E27FC236}">
                <a16:creationId xmlns:a16="http://schemas.microsoft.com/office/drawing/2014/main" id="{228D0EC0-F9C1-B72F-43B0-DD6108420E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18687" y="-557225"/>
            <a:ext cx="3218286" cy="3218286"/>
          </a:xfrm>
          <a:prstGeom prst="rect">
            <a:avLst/>
          </a:prstGeom>
        </p:spPr>
      </p:pic>
      <p:pic>
        <p:nvPicPr>
          <p:cNvPr id="15" name="Graphic 14" descr="A grid with small circles">
            <a:extLst>
              <a:ext uri="{FF2B5EF4-FFF2-40B4-BE49-F238E27FC236}">
                <a16:creationId xmlns:a16="http://schemas.microsoft.com/office/drawing/2014/main" id="{A0FB1F70-875E-A15B-B8CA-AA279F109D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46937" y="199548"/>
            <a:ext cx="5143500" cy="483640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585788"/>
            <a:ext cx="8572500" cy="46613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1A1A1A"/>
                </a:solidFill>
              </a:rPr>
              <a:t>Üzleti Modell</a:t>
            </a:r>
            <a:endParaRPr lang="en-US" sz="2436" dirty="0"/>
          </a:p>
        </p:txBody>
      </p:sp>
      <p:sp>
        <p:nvSpPr>
          <p:cNvPr id="4" name="Text 1"/>
          <p:cNvSpPr/>
          <p:nvPr/>
        </p:nvSpPr>
        <p:spPr>
          <a:xfrm>
            <a:off x="571500" y="1537692"/>
            <a:ext cx="3714750" cy="27324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E63946"/>
                </a:solidFill>
              </a:rPr>
              <a:t>Bevételi Források</a:t>
            </a:r>
            <a:endParaRPr lang="en-US" sz="1397" dirty="0"/>
          </a:p>
        </p:txBody>
      </p:sp>
      <p:sp>
        <p:nvSpPr>
          <p:cNvPr id="5" name="Text 2"/>
          <p:cNvSpPr/>
          <p:nvPr/>
        </p:nvSpPr>
        <p:spPr>
          <a:xfrm>
            <a:off x="571500" y="1982391"/>
            <a:ext cx="1120146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1A1A1A"/>
                </a:solidFill>
              </a:rPr>
              <a:t>SaaS (Előfizetés)</a:t>
            </a:r>
            <a:endParaRPr lang="en-US" sz="987" dirty="0"/>
          </a:p>
        </p:txBody>
      </p:sp>
      <p:sp>
        <p:nvSpPr>
          <p:cNvPr id="6" name="Text 3"/>
          <p:cNvSpPr/>
          <p:nvPr/>
        </p:nvSpPr>
        <p:spPr>
          <a:xfrm>
            <a:off x="3200456" y="1982391"/>
            <a:ext cx="1085794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Visszatérő bevétel</a:t>
            </a:r>
            <a:endParaRPr lang="en-US" sz="942" dirty="0"/>
          </a:p>
        </p:txBody>
      </p:sp>
      <p:sp>
        <p:nvSpPr>
          <p:cNvPr id="7" name="Text 4"/>
          <p:cNvSpPr/>
          <p:nvPr/>
        </p:nvSpPr>
        <p:spPr>
          <a:xfrm>
            <a:off x="571500" y="2384227"/>
            <a:ext cx="873547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1A1A1A"/>
                </a:solidFill>
              </a:rPr>
              <a:t>Marketplace</a:t>
            </a:r>
            <a:endParaRPr lang="en-US" sz="987" dirty="0"/>
          </a:p>
        </p:txBody>
      </p:sp>
      <p:sp>
        <p:nvSpPr>
          <p:cNvPr id="8" name="Text 5"/>
          <p:cNvSpPr/>
          <p:nvPr/>
        </p:nvSpPr>
        <p:spPr>
          <a:xfrm>
            <a:off x="3194261" y="2384227"/>
            <a:ext cx="1091989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Skálázható jutalék</a:t>
            </a:r>
            <a:endParaRPr lang="en-US" sz="942" dirty="0"/>
          </a:p>
        </p:txBody>
      </p:sp>
      <p:sp>
        <p:nvSpPr>
          <p:cNvPr id="9" name="Text 6"/>
          <p:cNvSpPr/>
          <p:nvPr/>
        </p:nvSpPr>
        <p:spPr>
          <a:xfrm>
            <a:off x="571500" y="2786063"/>
            <a:ext cx="857976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1A1A1A"/>
                </a:solidFill>
              </a:rPr>
              <a:t>E-commerce</a:t>
            </a:r>
            <a:endParaRPr lang="en-US" sz="987" dirty="0"/>
          </a:p>
        </p:txBody>
      </p:sp>
      <p:sp>
        <p:nvSpPr>
          <p:cNvPr id="10" name="Text 7"/>
          <p:cNvSpPr/>
          <p:nvPr/>
        </p:nvSpPr>
        <p:spPr>
          <a:xfrm>
            <a:off x="3373385" y="2786063"/>
            <a:ext cx="91286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Gyors validáció</a:t>
            </a:r>
            <a:endParaRPr lang="en-US" sz="942" dirty="0"/>
          </a:p>
        </p:txBody>
      </p:sp>
      <p:sp>
        <p:nvSpPr>
          <p:cNvPr id="11" name="Text 8"/>
          <p:cNvSpPr/>
          <p:nvPr/>
        </p:nvSpPr>
        <p:spPr>
          <a:xfrm>
            <a:off x="571500" y="3187898"/>
            <a:ext cx="710971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1A1A1A"/>
                </a:solidFill>
              </a:rPr>
              <a:t>Freemium</a:t>
            </a:r>
            <a:endParaRPr lang="en-US" sz="987" dirty="0"/>
          </a:p>
        </p:txBody>
      </p:sp>
      <p:sp>
        <p:nvSpPr>
          <p:cNvPr id="12" name="Text 9"/>
          <p:cNvSpPr/>
          <p:nvPr/>
        </p:nvSpPr>
        <p:spPr>
          <a:xfrm>
            <a:off x="3254201" y="3187898"/>
            <a:ext cx="1032049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Gyors növekedés</a:t>
            </a:r>
            <a:endParaRPr lang="en-US" sz="942" dirty="0"/>
          </a:p>
        </p:txBody>
      </p:sp>
      <p:sp>
        <p:nvSpPr>
          <p:cNvPr id="13" name="Shape 10"/>
          <p:cNvSpPr/>
          <p:nvPr/>
        </p:nvSpPr>
        <p:spPr>
          <a:xfrm>
            <a:off x="4857750" y="1337667"/>
            <a:ext cx="3714750" cy="85725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LID4096"/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5" y="1623417"/>
            <a:ext cx="428625" cy="428625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5572125" y="1579662"/>
            <a:ext cx="1275466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333333"/>
                </a:solidFill>
              </a:rPr>
              <a:t>LTV (Lifetime Value)</a:t>
            </a:r>
            <a:endParaRPr lang="en-US" sz="885" dirty="0"/>
          </a:p>
        </p:txBody>
      </p:sp>
      <p:sp>
        <p:nvSpPr>
          <p:cNvPr id="16" name="Text 12"/>
          <p:cNvSpPr/>
          <p:nvPr/>
        </p:nvSpPr>
        <p:spPr>
          <a:xfrm>
            <a:off x="5572125" y="1783259"/>
            <a:ext cx="1275466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1A1A1A"/>
                </a:solidFill>
              </a:rPr>
              <a:t>[Összeg] Ft</a:t>
            </a:r>
            <a:endParaRPr lang="en-US" sz="1602" dirty="0"/>
          </a:p>
        </p:txBody>
      </p:sp>
      <p:sp>
        <p:nvSpPr>
          <p:cNvPr id="17" name="Shape 13"/>
          <p:cNvSpPr/>
          <p:nvPr/>
        </p:nvSpPr>
        <p:spPr>
          <a:xfrm>
            <a:off x="4857750" y="2409230"/>
            <a:ext cx="3714750" cy="85725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LID4096"/>
          </a:p>
        </p:txBody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5" y="2694980"/>
            <a:ext cx="428625" cy="428625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5572125" y="2651224"/>
            <a:ext cx="1407402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333333"/>
                </a:solidFill>
              </a:rPr>
              <a:t>CAC (Acquisition Cost)</a:t>
            </a:r>
            <a:endParaRPr lang="en-US" sz="885" dirty="0"/>
          </a:p>
        </p:txBody>
      </p:sp>
      <p:sp>
        <p:nvSpPr>
          <p:cNvPr id="20" name="Text 15"/>
          <p:cNvSpPr/>
          <p:nvPr/>
        </p:nvSpPr>
        <p:spPr>
          <a:xfrm>
            <a:off x="5572125" y="2854821"/>
            <a:ext cx="1407402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1A1A1A"/>
                </a:solidFill>
              </a:rPr>
              <a:t>[Összeg] Ft</a:t>
            </a:r>
            <a:endParaRPr lang="en-US" sz="1602" dirty="0"/>
          </a:p>
        </p:txBody>
      </p:sp>
      <p:sp>
        <p:nvSpPr>
          <p:cNvPr id="21" name="Text 16"/>
          <p:cNvSpPr/>
          <p:nvPr/>
        </p:nvSpPr>
        <p:spPr>
          <a:xfrm>
            <a:off x="4857750" y="3552230"/>
            <a:ext cx="3714750" cy="369689"/>
          </a:xfrm>
          <a:prstGeom prst="rect">
            <a:avLst/>
          </a:prstGeom>
          <a:noFill/>
          <a:ln/>
        </p:spPr>
        <p:txBody>
          <a:bodyPr wrap="square" lIns="0" tIns="127508" rIns="0" bIns="0" rtlCol="0" anchor="t">
            <a:spAutoFit/>
          </a:bodyPr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E63946"/>
                </a:solidFill>
              </a:rPr>
              <a:t>LTV : CAC Arány &gt; 3 : 1</a:t>
            </a:r>
            <a:endParaRPr lang="en-US" sz="119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585788"/>
            <a:ext cx="8572500" cy="46613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1A1A1A"/>
                </a:solidFill>
              </a:rPr>
              <a:t>Eredmények és Validáció</a:t>
            </a:r>
            <a:endParaRPr lang="en-US" sz="2436" dirty="0"/>
          </a:p>
        </p:txBody>
      </p:sp>
      <p:sp>
        <p:nvSpPr>
          <p:cNvPr id="4" name="Text 1"/>
          <p:cNvSpPr/>
          <p:nvPr/>
        </p:nvSpPr>
        <p:spPr>
          <a:xfrm>
            <a:off x="571500" y="1709142"/>
            <a:ext cx="2476481" cy="5143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4100"/>
              </a:lnSpc>
              <a:buNone/>
            </a:pPr>
            <a:r>
              <a:rPr lang="en-US" sz="3731" b="1" dirty="0">
                <a:solidFill>
                  <a:srgbClr val="E63946"/>
                </a:solidFill>
              </a:rPr>
              <a:t>150+</a:t>
            </a:r>
            <a:endParaRPr lang="en-US" sz="3731" dirty="0"/>
          </a:p>
        </p:txBody>
      </p:sp>
      <p:sp>
        <p:nvSpPr>
          <p:cNvPr id="5" name="Text 2"/>
          <p:cNvSpPr/>
          <p:nvPr/>
        </p:nvSpPr>
        <p:spPr>
          <a:xfrm>
            <a:off x="571500" y="2309217"/>
            <a:ext cx="2476481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kern="0" spc="1" dirty="0">
                <a:solidFill>
                  <a:srgbClr val="333333"/>
                </a:solidFill>
              </a:rPr>
              <a:t>Aktív Felhasználó</a:t>
            </a:r>
            <a:endParaRPr lang="en-US" sz="987" dirty="0"/>
          </a:p>
        </p:txBody>
      </p:sp>
      <p:sp>
        <p:nvSpPr>
          <p:cNvPr id="6" name="Text 3"/>
          <p:cNvSpPr/>
          <p:nvPr/>
        </p:nvSpPr>
        <p:spPr>
          <a:xfrm>
            <a:off x="3333731" y="1709142"/>
            <a:ext cx="2476509" cy="5143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4100"/>
              </a:lnSpc>
              <a:buNone/>
            </a:pPr>
            <a:r>
              <a:rPr lang="en-US" sz="3731" b="1" dirty="0">
                <a:solidFill>
                  <a:srgbClr val="E63946"/>
                </a:solidFill>
              </a:rPr>
              <a:t>2.5M</a:t>
            </a:r>
            <a:endParaRPr lang="en-US" sz="3731" dirty="0"/>
          </a:p>
        </p:txBody>
      </p:sp>
      <p:sp>
        <p:nvSpPr>
          <p:cNvPr id="7" name="Text 4"/>
          <p:cNvSpPr/>
          <p:nvPr/>
        </p:nvSpPr>
        <p:spPr>
          <a:xfrm>
            <a:off x="3333731" y="2309217"/>
            <a:ext cx="2476509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kern="0" spc="1" dirty="0">
                <a:solidFill>
                  <a:srgbClr val="333333"/>
                </a:solidFill>
              </a:rPr>
              <a:t>Havi Bevétel (Ft)</a:t>
            </a:r>
            <a:endParaRPr lang="en-US" sz="987" dirty="0"/>
          </a:p>
        </p:txBody>
      </p:sp>
      <p:sp>
        <p:nvSpPr>
          <p:cNvPr id="8" name="Text 5"/>
          <p:cNvSpPr/>
          <p:nvPr/>
        </p:nvSpPr>
        <p:spPr>
          <a:xfrm>
            <a:off x="6095991" y="1709142"/>
            <a:ext cx="2476481" cy="5143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4100"/>
              </a:lnSpc>
              <a:buNone/>
            </a:pPr>
            <a:r>
              <a:rPr lang="en-US" sz="3731" b="1" dirty="0">
                <a:solidFill>
                  <a:srgbClr val="E63946"/>
                </a:solidFill>
              </a:rPr>
              <a:t>25%</a:t>
            </a:r>
            <a:endParaRPr lang="en-US" sz="3731" dirty="0"/>
          </a:p>
        </p:txBody>
      </p:sp>
      <p:sp>
        <p:nvSpPr>
          <p:cNvPr id="9" name="Text 6"/>
          <p:cNvSpPr/>
          <p:nvPr/>
        </p:nvSpPr>
        <p:spPr>
          <a:xfrm>
            <a:off x="6095991" y="2309217"/>
            <a:ext cx="2476481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kern="0" spc="1" dirty="0">
                <a:solidFill>
                  <a:srgbClr val="333333"/>
                </a:solidFill>
              </a:rPr>
              <a:t>Havi Növekedés</a:t>
            </a:r>
            <a:endParaRPr lang="en-US" sz="987" dirty="0"/>
          </a:p>
        </p:txBody>
      </p:sp>
      <p:sp>
        <p:nvSpPr>
          <p:cNvPr id="10" name="Text 7"/>
          <p:cNvSpPr/>
          <p:nvPr/>
        </p:nvSpPr>
        <p:spPr>
          <a:xfrm>
            <a:off x="571500" y="3075384"/>
            <a:ext cx="2072162" cy="276820"/>
          </a:xfrm>
          <a:prstGeom prst="rect">
            <a:avLst/>
          </a:prstGeom>
          <a:noFill/>
          <a:ln/>
        </p:spPr>
        <p:txBody>
          <a:bodyPr wrap="none" lIns="0" tIns="0" rIns="0" bIns="34036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1A1A1A"/>
                </a:solidFill>
              </a:rPr>
              <a:t>Stratégiai Mérföldkövek</a:t>
            </a:r>
            <a:endParaRPr lang="en-US" sz="1193" dirty="0"/>
          </a:p>
        </p:txBody>
      </p:sp>
      <p:sp>
        <p:nvSpPr>
          <p:cNvPr id="11" name="Text 8"/>
          <p:cNvSpPr/>
          <p:nvPr/>
        </p:nvSpPr>
        <p:spPr>
          <a:xfrm>
            <a:off x="742950" y="3523655"/>
            <a:ext cx="3004393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50" dirty="0">
                <a:solidFill>
                  <a:srgbClr val="1A1A1A"/>
                </a:solidFill>
              </a:rPr>
              <a:t>5 leszerződött KKV partner az első hónapban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4814888" y="3523655"/>
            <a:ext cx="345157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50" dirty="0">
                <a:solidFill>
                  <a:srgbClr val="1A1A1A"/>
                </a:solidFill>
              </a:rPr>
              <a:t>Sikeres integráció a 3 legnagyobb magyar CRM-mel</a:t>
            </a:r>
            <a:endParaRPr lang="en-US" sz="1050" dirty="0"/>
          </a:p>
        </p:txBody>
      </p:sp>
      <p:sp>
        <p:nvSpPr>
          <p:cNvPr id="13" name="Text 10"/>
          <p:cNvSpPr/>
          <p:nvPr/>
        </p:nvSpPr>
        <p:spPr>
          <a:xfrm>
            <a:off x="742950" y="3861197"/>
            <a:ext cx="2856356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50" dirty="0">
                <a:solidFill>
                  <a:srgbClr val="1A1A1A"/>
                </a:solidFill>
              </a:rPr>
              <a:t>95%-os ügyfélmegtartási arány (Retention)</a:t>
            </a:r>
            <a:endParaRPr lang="en-US" sz="1050" dirty="0"/>
          </a:p>
        </p:txBody>
      </p:sp>
      <p:sp>
        <p:nvSpPr>
          <p:cNvPr id="14" name="Text 11"/>
          <p:cNvSpPr/>
          <p:nvPr/>
        </p:nvSpPr>
        <p:spPr>
          <a:xfrm>
            <a:off x="4814888" y="3861197"/>
            <a:ext cx="2609059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50" dirty="0">
                <a:solidFill>
                  <a:srgbClr val="1A1A1A"/>
                </a:solidFill>
              </a:rPr>
              <a:t>500+ fős várólista a következő modulra</a:t>
            </a:r>
            <a:endParaRPr lang="en-US" sz="10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585788"/>
            <a:ext cx="8572500" cy="46613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1A1A1A"/>
                </a:solidFill>
              </a:rPr>
              <a:t>Versenytársak</a:t>
            </a:r>
            <a:endParaRPr lang="en-US" sz="2436" dirty="0"/>
          </a:p>
        </p:txBody>
      </p:sp>
      <p:sp>
        <p:nvSpPr>
          <p:cNvPr id="4" name="Text 1"/>
          <p:cNvSpPr/>
          <p:nvPr/>
        </p:nvSpPr>
        <p:spPr>
          <a:xfrm rot="-5400000">
            <a:off x="135299" y="2689329"/>
            <a:ext cx="1461036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1A1A1A"/>
                </a:solidFill>
              </a:rPr>
              <a:t>Automatizáció foka</a:t>
            </a:r>
            <a:endParaRPr lang="en-US" sz="885" dirty="0"/>
          </a:p>
        </p:txBody>
      </p:sp>
      <p:sp>
        <p:nvSpPr>
          <p:cNvPr id="5" name="Text 2"/>
          <p:cNvSpPr/>
          <p:nvPr/>
        </p:nvSpPr>
        <p:spPr>
          <a:xfrm>
            <a:off x="2841777" y="4958096"/>
            <a:ext cx="1084259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1A1A1A"/>
                </a:solidFill>
              </a:rPr>
              <a:t>Ár-érték arány</a:t>
            </a:r>
            <a:endParaRPr lang="en-US" sz="885" dirty="0"/>
          </a:p>
        </p:txBody>
      </p:sp>
      <p:sp>
        <p:nvSpPr>
          <p:cNvPr id="6" name="Shape 3"/>
          <p:cNvSpPr/>
          <p:nvPr/>
        </p:nvSpPr>
        <p:spPr>
          <a:xfrm>
            <a:off x="1880229" y="3817972"/>
            <a:ext cx="1577569" cy="257175"/>
          </a:xfrm>
          <a:prstGeom prst="rect">
            <a:avLst/>
          </a:prstGeom>
          <a:solidFill>
            <a:srgbClr val="E0E0E0"/>
          </a:solidFill>
          <a:ln/>
        </p:spPr>
        <p:txBody>
          <a:bodyPr/>
          <a:lstStyle/>
          <a:p>
            <a:endParaRPr lang="LID4096"/>
          </a:p>
        </p:txBody>
      </p:sp>
      <p:sp>
        <p:nvSpPr>
          <p:cNvPr id="7" name="Text 4"/>
          <p:cNvSpPr/>
          <p:nvPr/>
        </p:nvSpPr>
        <p:spPr>
          <a:xfrm>
            <a:off x="1880229" y="3817972"/>
            <a:ext cx="1577569" cy="257175"/>
          </a:xfrm>
          <a:prstGeom prst="rect">
            <a:avLst/>
          </a:prstGeom>
          <a:noFill/>
          <a:ln/>
        </p:spPr>
        <p:txBody>
          <a:bodyPr wrap="square" lIns="102108" tIns="68072" rIns="102108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333333"/>
                </a:solidFill>
              </a:rPr>
              <a:t>Hagyományos Könyvelők</a:t>
            </a:r>
            <a:endParaRPr lang="en-US" sz="784" dirty="0"/>
          </a:p>
        </p:txBody>
      </p:sp>
      <p:sp>
        <p:nvSpPr>
          <p:cNvPr id="8" name="Shape 5"/>
          <p:cNvSpPr/>
          <p:nvPr/>
        </p:nvSpPr>
        <p:spPr>
          <a:xfrm>
            <a:off x="3583288" y="3463630"/>
            <a:ext cx="1382483" cy="257175"/>
          </a:xfrm>
          <a:prstGeom prst="rect">
            <a:avLst/>
          </a:prstGeom>
          <a:solidFill>
            <a:srgbClr val="E0E0E0"/>
          </a:solidFill>
          <a:ln/>
        </p:spPr>
        <p:txBody>
          <a:bodyPr/>
          <a:lstStyle/>
          <a:p>
            <a:endParaRPr lang="LID4096"/>
          </a:p>
        </p:txBody>
      </p:sp>
      <p:sp>
        <p:nvSpPr>
          <p:cNvPr id="9" name="Text 6"/>
          <p:cNvSpPr/>
          <p:nvPr/>
        </p:nvSpPr>
        <p:spPr>
          <a:xfrm>
            <a:off x="3583288" y="3463630"/>
            <a:ext cx="1382483" cy="257175"/>
          </a:xfrm>
          <a:prstGeom prst="rect">
            <a:avLst/>
          </a:prstGeom>
          <a:noFill/>
          <a:ln/>
        </p:spPr>
        <p:txBody>
          <a:bodyPr wrap="square" lIns="102108" tIns="68072" rIns="102108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333333"/>
                </a:solidFill>
              </a:rPr>
              <a:t>Billingo / Számlázz.hu</a:t>
            </a:r>
            <a:endParaRPr lang="en-US" sz="784" dirty="0"/>
          </a:p>
        </p:txBody>
      </p:sp>
      <p:sp>
        <p:nvSpPr>
          <p:cNvPr id="10" name="Shape 7"/>
          <p:cNvSpPr/>
          <p:nvPr/>
        </p:nvSpPr>
        <p:spPr>
          <a:xfrm>
            <a:off x="1454451" y="2046322"/>
            <a:ext cx="1053619" cy="257175"/>
          </a:xfrm>
          <a:prstGeom prst="rect">
            <a:avLst/>
          </a:prstGeom>
          <a:solidFill>
            <a:srgbClr val="E0E0E0"/>
          </a:solidFill>
          <a:ln/>
        </p:spPr>
        <p:txBody>
          <a:bodyPr/>
          <a:lstStyle/>
          <a:p>
            <a:endParaRPr lang="LID4096"/>
          </a:p>
        </p:txBody>
      </p:sp>
      <p:sp>
        <p:nvSpPr>
          <p:cNvPr id="11" name="Text 8"/>
          <p:cNvSpPr/>
          <p:nvPr/>
        </p:nvSpPr>
        <p:spPr>
          <a:xfrm>
            <a:off x="1454451" y="2046322"/>
            <a:ext cx="1053619" cy="257175"/>
          </a:xfrm>
          <a:prstGeom prst="rect">
            <a:avLst/>
          </a:prstGeom>
          <a:noFill/>
          <a:ln/>
        </p:spPr>
        <p:txBody>
          <a:bodyPr wrap="square" lIns="102108" tIns="68072" rIns="102108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333333"/>
                </a:solidFill>
              </a:rPr>
              <a:t>ERP Rendszerek</a:t>
            </a:r>
            <a:endParaRPr lang="en-US" sz="784" dirty="0"/>
          </a:p>
        </p:txBody>
      </p:sp>
      <p:sp>
        <p:nvSpPr>
          <p:cNvPr id="12" name="Shape 9"/>
          <p:cNvSpPr/>
          <p:nvPr/>
        </p:nvSpPr>
        <p:spPr>
          <a:xfrm>
            <a:off x="4009067" y="1869151"/>
            <a:ext cx="973196" cy="357188"/>
          </a:xfrm>
          <a:prstGeom prst="rect">
            <a:avLst/>
          </a:prstGeom>
          <a:solidFill>
            <a:srgbClr val="E63946"/>
          </a:solidFill>
          <a:ln/>
        </p:spPr>
        <p:txBody>
          <a:bodyPr/>
          <a:lstStyle/>
          <a:p>
            <a:endParaRPr lang="LID4096"/>
          </a:p>
        </p:txBody>
      </p:sp>
      <p:sp>
        <p:nvSpPr>
          <p:cNvPr id="13" name="Text 10"/>
          <p:cNvSpPr/>
          <p:nvPr/>
        </p:nvSpPr>
        <p:spPr>
          <a:xfrm>
            <a:off x="4009067" y="1869151"/>
            <a:ext cx="973196" cy="357188"/>
          </a:xfrm>
          <a:prstGeom prst="rect">
            <a:avLst/>
          </a:prstGeom>
          <a:noFill/>
          <a:ln/>
        </p:spPr>
        <p:txBody>
          <a:bodyPr wrap="square" lIns="170053" tIns="102108" rIns="170053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FFFFFF"/>
                </a:solidFill>
              </a:rPr>
              <a:t>[Cégnév]</a:t>
            </a:r>
            <a:endParaRPr lang="en-US" sz="1090" dirty="0"/>
          </a:p>
        </p:txBody>
      </p:sp>
      <p:sp>
        <p:nvSpPr>
          <p:cNvPr id="14" name="Text 11"/>
          <p:cNvSpPr/>
          <p:nvPr/>
        </p:nvSpPr>
        <p:spPr>
          <a:xfrm>
            <a:off x="6286500" y="1337667"/>
            <a:ext cx="2286000" cy="46791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E63946"/>
                </a:solidFill>
              </a:rPr>
              <a:t>Miért mi vagyunk a nyerők?</a:t>
            </a:r>
            <a:endParaRPr lang="en-US" sz="1193" dirty="0"/>
          </a:p>
        </p:txBody>
      </p:sp>
      <p:sp>
        <p:nvSpPr>
          <p:cNvPr id="15" name="Text 12"/>
          <p:cNvSpPr/>
          <p:nvPr/>
        </p:nvSpPr>
        <p:spPr>
          <a:xfrm>
            <a:off x="6286500" y="1934170"/>
            <a:ext cx="2286000" cy="123430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Míg a piaci szereplők vagy túl drágák (ERP), vagy manuális beavatkozást igényelnek (hagyományos szoftverek), mi ötvözzük a teljes automatizációt a KKV-k számára elérhető árazással.</a:t>
            </a:r>
            <a:endParaRPr lang="en-US" sz="94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585788"/>
            <a:ext cx="8572500" cy="46613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1A1A1A"/>
                </a:solidFill>
              </a:rPr>
              <a:t>Piacra Lépési Stratégia</a:t>
            </a:r>
            <a:endParaRPr lang="en-US" sz="2436" dirty="0"/>
          </a:p>
        </p:txBody>
      </p:sp>
      <p:sp>
        <p:nvSpPr>
          <p:cNvPr id="4" name="Text 1"/>
          <p:cNvSpPr/>
          <p:nvPr/>
        </p:nvSpPr>
        <p:spPr>
          <a:xfrm>
            <a:off x="571500" y="1337667"/>
            <a:ext cx="3016225" cy="308967"/>
          </a:xfrm>
          <a:prstGeom prst="rect">
            <a:avLst/>
          </a:prstGeom>
          <a:noFill/>
          <a:ln/>
        </p:spPr>
        <p:txBody>
          <a:bodyPr wrap="square" lIns="8509" tIns="136017" rIns="8509" bIns="8509" rtlCol="0" anchor="ctr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E63946"/>
                </a:solidFill>
              </a:rPr>
              <a:t>Csatorna</a:t>
            </a:r>
            <a:endParaRPr lang="en-US" sz="987" dirty="0"/>
          </a:p>
        </p:txBody>
      </p:sp>
      <p:sp>
        <p:nvSpPr>
          <p:cNvPr id="5" name="Text 2"/>
          <p:cNvSpPr/>
          <p:nvPr/>
        </p:nvSpPr>
        <p:spPr>
          <a:xfrm>
            <a:off x="3587725" y="1337667"/>
            <a:ext cx="2270680" cy="308967"/>
          </a:xfrm>
          <a:prstGeom prst="rect">
            <a:avLst/>
          </a:prstGeom>
          <a:noFill/>
          <a:ln/>
        </p:spPr>
        <p:txBody>
          <a:bodyPr wrap="square" lIns="8509" tIns="136017" rIns="8509" bIns="8509" rtlCol="0" anchor="ctr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E63946"/>
                </a:solidFill>
              </a:rPr>
              <a:t>Költség (CAC)</a:t>
            </a:r>
            <a:endParaRPr lang="en-US" sz="987" dirty="0"/>
          </a:p>
        </p:txBody>
      </p:sp>
      <p:sp>
        <p:nvSpPr>
          <p:cNvPr id="6" name="Text 3"/>
          <p:cNvSpPr/>
          <p:nvPr/>
        </p:nvSpPr>
        <p:spPr>
          <a:xfrm>
            <a:off x="5858405" y="1337667"/>
            <a:ext cx="2714095" cy="308967"/>
          </a:xfrm>
          <a:prstGeom prst="rect">
            <a:avLst/>
          </a:prstGeom>
          <a:noFill/>
          <a:ln/>
        </p:spPr>
        <p:txBody>
          <a:bodyPr wrap="square" lIns="8509" tIns="136017" rIns="8509" bIns="8509" rtlCol="0" anchor="ctr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E63946"/>
                </a:solidFill>
              </a:rPr>
              <a:t>Skálázhatóság</a:t>
            </a:r>
            <a:endParaRPr lang="en-US" sz="987" dirty="0"/>
          </a:p>
        </p:txBody>
      </p:sp>
      <p:sp>
        <p:nvSpPr>
          <p:cNvPr id="7" name="Text 4"/>
          <p:cNvSpPr/>
          <p:nvPr/>
        </p:nvSpPr>
        <p:spPr>
          <a:xfrm>
            <a:off x="571500" y="1646634"/>
            <a:ext cx="3016225" cy="314325"/>
          </a:xfrm>
          <a:prstGeom prst="rect">
            <a:avLst/>
          </a:prstGeom>
          <a:noFill/>
          <a:ln/>
        </p:spPr>
        <p:txBody>
          <a:bodyPr wrap="square" lIns="8509" tIns="136017" rIns="8509" bIns="8509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SEO / Tartalommarketing</a:t>
            </a:r>
            <a:endParaRPr lang="en-US" sz="942" dirty="0"/>
          </a:p>
        </p:txBody>
      </p:sp>
      <p:sp>
        <p:nvSpPr>
          <p:cNvPr id="8" name="Text 5"/>
          <p:cNvSpPr/>
          <p:nvPr/>
        </p:nvSpPr>
        <p:spPr>
          <a:xfrm>
            <a:off x="3587725" y="1646634"/>
            <a:ext cx="2270680" cy="314325"/>
          </a:xfrm>
          <a:prstGeom prst="rect">
            <a:avLst/>
          </a:prstGeom>
          <a:noFill/>
          <a:ln/>
        </p:spPr>
        <p:txBody>
          <a:bodyPr wrap="square" lIns="8509" tIns="136017" rIns="8509" bIns="8509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Alacsony</a:t>
            </a:r>
            <a:endParaRPr lang="en-US" sz="942" dirty="0"/>
          </a:p>
        </p:txBody>
      </p:sp>
      <p:sp>
        <p:nvSpPr>
          <p:cNvPr id="9" name="Text 6"/>
          <p:cNvSpPr/>
          <p:nvPr/>
        </p:nvSpPr>
        <p:spPr>
          <a:xfrm>
            <a:off x="5858405" y="1646634"/>
            <a:ext cx="2714095" cy="314325"/>
          </a:xfrm>
          <a:prstGeom prst="rect">
            <a:avLst/>
          </a:prstGeom>
          <a:noFill/>
          <a:ln/>
        </p:spPr>
        <p:txBody>
          <a:bodyPr wrap="square" lIns="8509" tIns="136017" rIns="8509" bIns="8509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Lassú, de fenntartható</a:t>
            </a:r>
            <a:endParaRPr lang="en-US" sz="942" dirty="0"/>
          </a:p>
        </p:txBody>
      </p:sp>
      <p:sp>
        <p:nvSpPr>
          <p:cNvPr id="10" name="Text 7"/>
          <p:cNvSpPr/>
          <p:nvPr/>
        </p:nvSpPr>
        <p:spPr>
          <a:xfrm>
            <a:off x="571500" y="1960959"/>
            <a:ext cx="3016225" cy="303609"/>
          </a:xfrm>
          <a:prstGeom prst="rect">
            <a:avLst/>
          </a:prstGeom>
          <a:noFill/>
          <a:ln/>
        </p:spPr>
        <p:txBody>
          <a:bodyPr wrap="square" lIns="8509" tIns="136017" rIns="8509" bIns="8509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Fizetett hirdetések (Ads)</a:t>
            </a:r>
            <a:endParaRPr lang="en-US" sz="942" dirty="0"/>
          </a:p>
        </p:txBody>
      </p:sp>
      <p:sp>
        <p:nvSpPr>
          <p:cNvPr id="11" name="Text 8"/>
          <p:cNvSpPr/>
          <p:nvPr/>
        </p:nvSpPr>
        <p:spPr>
          <a:xfrm>
            <a:off x="3587725" y="1960959"/>
            <a:ext cx="2270680" cy="303609"/>
          </a:xfrm>
          <a:prstGeom prst="rect">
            <a:avLst/>
          </a:prstGeom>
          <a:noFill/>
          <a:ln/>
        </p:spPr>
        <p:txBody>
          <a:bodyPr wrap="square" lIns="8509" tIns="136017" rIns="8509" bIns="8509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Magas</a:t>
            </a:r>
            <a:endParaRPr lang="en-US" sz="942" dirty="0"/>
          </a:p>
        </p:txBody>
      </p:sp>
      <p:sp>
        <p:nvSpPr>
          <p:cNvPr id="12" name="Text 9"/>
          <p:cNvSpPr/>
          <p:nvPr/>
        </p:nvSpPr>
        <p:spPr>
          <a:xfrm>
            <a:off x="5858405" y="1960959"/>
            <a:ext cx="2714095" cy="303609"/>
          </a:xfrm>
          <a:prstGeom prst="rect">
            <a:avLst/>
          </a:prstGeom>
          <a:noFill/>
          <a:ln/>
        </p:spPr>
        <p:txBody>
          <a:bodyPr wrap="square" lIns="8509" tIns="136017" rIns="8509" bIns="8509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Gyors és skálázható</a:t>
            </a:r>
            <a:endParaRPr lang="en-US" sz="942" dirty="0"/>
          </a:p>
        </p:txBody>
      </p:sp>
      <p:sp>
        <p:nvSpPr>
          <p:cNvPr id="13" name="Text 10"/>
          <p:cNvSpPr/>
          <p:nvPr/>
        </p:nvSpPr>
        <p:spPr>
          <a:xfrm>
            <a:off x="571500" y="2264569"/>
            <a:ext cx="3016225" cy="303609"/>
          </a:xfrm>
          <a:prstGeom prst="rect">
            <a:avLst/>
          </a:prstGeom>
          <a:noFill/>
          <a:ln/>
        </p:spPr>
        <p:txBody>
          <a:bodyPr wrap="square" lIns="8509" tIns="136017" rIns="8509" bIns="8509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Közvetlen Sales csapat</a:t>
            </a:r>
            <a:endParaRPr lang="en-US" sz="942" dirty="0"/>
          </a:p>
        </p:txBody>
      </p:sp>
      <p:sp>
        <p:nvSpPr>
          <p:cNvPr id="14" name="Text 11"/>
          <p:cNvSpPr/>
          <p:nvPr/>
        </p:nvSpPr>
        <p:spPr>
          <a:xfrm>
            <a:off x="3587725" y="2264569"/>
            <a:ext cx="2270680" cy="303609"/>
          </a:xfrm>
          <a:prstGeom prst="rect">
            <a:avLst/>
          </a:prstGeom>
          <a:noFill/>
          <a:ln/>
        </p:spPr>
        <p:txBody>
          <a:bodyPr wrap="square" lIns="8509" tIns="136017" rIns="8509" bIns="8509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Magas fix költség</a:t>
            </a:r>
            <a:endParaRPr lang="en-US" sz="942" dirty="0"/>
          </a:p>
        </p:txBody>
      </p:sp>
      <p:sp>
        <p:nvSpPr>
          <p:cNvPr id="15" name="Text 12"/>
          <p:cNvSpPr/>
          <p:nvPr/>
        </p:nvSpPr>
        <p:spPr>
          <a:xfrm>
            <a:off x="5858405" y="2264569"/>
            <a:ext cx="2714095" cy="303609"/>
          </a:xfrm>
          <a:prstGeom prst="rect">
            <a:avLst/>
          </a:prstGeom>
          <a:noFill/>
          <a:ln/>
        </p:spPr>
        <p:txBody>
          <a:bodyPr wrap="square" lIns="8509" tIns="136017" rIns="8509" bIns="8509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B2B szektorhoz ideális</a:t>
            </a:r>
            <a:endParaRPr lang="en-US" sz="942" dirty="0"/>
          </a:p>
        </p:txBody>
      </p:sp>
      <p:sp>
        <p:nvSpPr>
          <p:cNvPr id="16" name="Text 13"/>
          <p:cNvSpPr/>
          <p:nvPr/>
        </p:nvSpPr>
        <p:spPr>
          <a:xfrm>
            <a:off x="571500" y="2568178"/>
            <a:ext cx="3016225" cy="303609"/>
          </a:xfrm>
          <a:prstGeom prst="rect">
            <a:avLst/>
          </a:prstGeom>
          <a:noFill/>
          <a:ln/>
        </p:spPr>
        <p:txBody>
          <a:bodyPr wrap="square" lIns="8509" tIns="136017" rIns="8509" bIns="8509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Stratégiai partnerek</a:t>
            </a:r>
            <a:endParaRPr lang="en-US" sz="942" dirty="0"/>
          </a:p>
        </p:txBody>
      </p:sp>
      <p:sp>
        <p:nvSpPr>
          <p:cNvPr id="17" name="Text 14"/>
          <p:cNvSpPr/>
          <p:nvPr/>
        </p:nvSpPr>
        <p:spPr>
          <a:xfrm>
            <a:off x="3587725" y="2568178"/>
            <a:ext cx="2270680" cy="303609"/>
          </a:xfrm>
          <a:prstGeom prst="rect">
            <a:avLst/>
          </a:prstGeom>
          <a:noFill/>
          <a:ln/>
        </p:spPr>
        <p:txBody>
          <a:bodyPr wrap="square" lIns="8509" tIns="136017" rIns="8509" bIns="8509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Változó</a:t>
            </a:r>
            <a:endParaRPr lang="en-US" sz="942" dirty="0"/>
          </a:p>
        </p:txBody>
      </p:sp>
      <p:sp>
        <p:nvSpPr>
          <p:cNvPr id="18" name="Text 15"/>
          <p:cNvSpPr/>
          <p:nvPr/>
        </p:nvSpPr>
        <p:spPr>
          <a:xfrm>
            <a:off x="5858405" y="2568178"/>
            <a:ext cx="2714095" cy="303609"/>
          </a:xfrm>
          <a:prstGeom prst="rect">
            <a:avLst/>
          </a:prstGeom>
          <a:noFill/>
          <a:ln/>
        </p:spPr>
        <p:txBody>
          <a:bodyPr wrap="square" lIns="8509" tIns="136017" rIns="8509" bIns="8509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Gyors piacra lépés</a:t>
            </a:r>
            <a:endParaRPr lang="en-US" sz="942" dirty="0"/>
          </a:p>
        </p:txBody>
      </p:sp>
      <p:sp>
        <p:nvSpPr>
          <p:cNvPr id="19" name="Text 16"/>
          <p:cNvSpPr/>
          <p:nvPr/>
        </p:nvSpPr>
        <p:spPr>
          <a:xfrm>
            <a:off x="571500" y="3332559"/>
            <a:ext cx="2476481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1A1A1A"/>
                </a:solidFill>
              </a:rPr>
              <a:t>Első 100 ügyfél</a:t>
            </a:r>
            <a:endParaRPr lang="en-US" sz="1090" dirty="0"/>
          </a:p>
        </p:txBody>
      </p:sp>
      <p:sp>
        <p:nvSpPr>
          <p:cNvPr id="20" name="Text 17"/>
          <p:cNvSpPr/>
          <p:nvPr/>
        </p:nvSpPr>
        <p:spPr>
          <a:xfrm>
            <a:off x="571500" y="3661172"/>
            <a:ext cx="2476481" cy="54859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4" dirty="0">
                <a:solidFill>
                  <a:srgbClr val="333333"/>
                </a:solidFill>
              </a:rPr>
              <a:t>Közvetlen megkeresések, LinkedIn outreach és meglévő hálózatunk aktiválása a korai validációhoz.</a:t>
            </a:r>
            <a:endParaRPr lang="en-US" sz="834" dirty="0"/>
          </a:p>
        </p:txBody>
      </p:sp>
      <p:sp>
        <p:nvSpPr>
          <p:cNvPr id="21" name="Text 18"/>
          <p:cNvSpPr/>
          <p:nvPr/>
        </p:nvSpPr>
        <p:spPr>
          <a:xfrm>
            <a:off x="3333731" y="3332559"/>
            <a:ext cx="2476509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1A1A1A"/>
                </a:solidFill>
              </a:rPr>
              <a:t>1000 ügyfél felé</a:t>
            </a:r>
            <a:endParaRPr lang="en-US" sz="1090" dirty="0"/>
          </a:p>
        </p:txBody>
      </p:sp>
      <p:sp>
        <p:nvSpPr>
          <p:cNvPr id="22" name="Text 19"/>
          <p:cNvSpPr/>
          <p:nvPr/>
        </p:nvSpPr>
        <p:spPr>
          <a:xfrm>
            <a:off x="3333731" y="3661172"/>
            <a:ext cx="2476509" cy="54859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4" dirty="0">
                <a:solidFill>
                  <a:srgbClr val="333333"/>
                </a:solidFill>
              </a:rPr>
              <a:t>Automatizált marketing tölcsérek építése és tartalommarketing alapú organikus növekedés beindítása.</a:t>
            </a:r>
            <a:endParaRPr lang="en-US" sz="834" dirty="0"/>
          </a:p>
        </p:txBody>
      </p:sp>
      <p:sp>
        <p:nvSpPr>
          <p:cNvPr id="23" name="Text 20"/>
          <p:cNvSpPr/>
          <p:nvPr/>
        </p:nvSpPr>
        <p:spPr>
          <a:xfrm>
            <a:off x="6095991" y="3332559"/>
            <a:ext cx="2476481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1A1A1A"/>
                </a:solidFill>
              </a:rPr>
              <a:t>CAC Optimalizáció</a:t>
            </a:r>
            <a:endParaRPr lang="en-US" sz="1090" dirty="0"/>
          </a:p>
        </p:txBody>
      </p:sp>
      <p:sp>
        <p:nvSpPr>
          <p:cNvPr id="24" name="Text 21"/>
          <p:cNvSpPr/>
          <p:nvPr/>
        </p:nvSpPr>
        <p:spPr>
          <a:xfrm>
            <a:off x="6095991" y="3661172"/>
            <a:ext cx="2476481" cy="54859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4" dirty="0">
                <a:solidFill>
                  <a:srgbClr val="333333"/>
                </a:solidFill>
              </a:rPr>
              <a:t>Folyamatos A/B tesztelés a csatornákon, célunk a CAC 20%-os csökkentése az első év végére.</a:t>
            </a:r>
            <a:endParaRPr lang="en-US" sz="83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794</Words>
  <Application>Microsoft Office PowerPoint</Application>
  <PresentationFormat>On-screen Show (16:9)</PresentationFormat>
  <Paragraphs>158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Tamas Darvas</cp:lastModifiedBy>
  <cp:revision>3</cp:revision>
  <dcterms:created xsi:type="dcterms:W3CDTF">2025-12-25T20:35:46Z</dcterms:created>
  <dcterms:modified xsi:type="dcterms:W3CDTF">2025-12-25T20:43:55Z</dcterms:modified>
</cp:coreProperties>
</file>